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280"/>
  </p:notesMasterIdLst>
  <p:handoutMasterIdLst>
    <p:handoutMasterId r:id="rId281"/>
  </p:handoutMasterIdLst>
  <p:sldIdLst>
    <p:sldId id="256" r:id="rId2"/>
    <p:sldId id="257" r:id="rId3"/>
    <p:sldId id="440" r:id="rId4"/>
    <p:sldId id="485" r:id="rId5"/>
    <p:sldId id="584" r:id="rId6"/>
    <p:sldId id="374" r:id="rId7"/>
    <p:sldId id="375" r:id="rId8"/>
    <p:sldId id="428" r:id="rId9"/>
    <p:sldId id="517" r:id="rId10"/>
    <p:sldId id="518" r:id="rId11"/>
    <p:sldId id="519" r:id="rId12"/>
    <p:sldId id="620" r:id="rId13"/>
    <p:sldId id="621" r:id="rId14"/>
    <p:sldId id="622" r:id="rId15"/>
    <p:sldId id="523" r:id="rId16"/>
    <p:sldId id="535" r:id="rId17"/>
    <p:sldId id="521" r:id="rId18"/>
    <p:sldId id="522" r:id="rId19"/>
    <p:sldId id="259" r:id="rId20"/>
    <p:sldId id="472" r:id="rId21"/>
    <p:sldId id="473" r:id="rId22"/>
    <p:sldId id="474" r:id="rId23"/>
    <p:sldId id="475" r:id="rId24"/>
    <p:sldId id="668" r:id="rId25"/>
    <p:sldId id="476" r:id="rId26"/>
    <p:sldId id="477" r:id="rId27"/>
    <p:sldId id="660" r:id="rId28"/>
    <p:sldId id="478" r:id="rId29"/>
    <p:sldId id="500" r:id="rId30"/>
    <p:sldId id="470" r:id="rId31"/>
    <p:sldId id="479" r:id="rId32"/>
    <p:sldId id="480" r:id="rId33"/>
    <p:sldId id="481" r:id="rId34"/>
    <p:sldId id="482" r:id="rId35"/>
    <p:sldId id="483" r:id="rId36"/>
    <p:sldId id="670" r:id="rId37"/>
    <p:sldId id="484" r:id="rId38"/>
    <p:sldId id="633" r:id="rId39"/>
    <p:sldId id="634" r:id="rId40"/>
    <p:sldId id="635" r:id="rId41"/>
    <p:sldId id="619" r:id="rId42"/>
    <p:sldId id="661" r:id="rId43"/>
    <p:sldId id="501" r:id="rId44"/>
    <p:sldId id="471" r:id="rId45"/>
    <p:sldId id="270" r:id="rId46"/>
    <p:sldId id="271" r:id="rId47"/>
    <p:sldId id="336" r:id="rId48"/>
    <p:sldId id="337" r:id="rId49"/>
    <p:sldId id="364" r:id="rId50"/>
    <p:sldId id="502" r:id="rId51"/>
    <p:sldId id="365" r:id="rId52"/>
    <p:sldId id="366" r:id="rId53"/>
    <p:sldId id="272" r:id="rId54"/>
    <p:sldId id="536" r:id="rId55"/>
    <p:sldId id="338" r:id="rId56"/>
    <p:sldId id="339" r:id="rId57"/>
    <p:sldId id="273" r:id="rId58"/>
    <p:sldId id="274" r:id="rId59"/>
    <p:sldId id="275" r:id="rId60"/>
    <p:sldId id="276" r:id="rId61"/>
    <p:sldId id="429" r:id="rId62"/>
    <p:sldId id="503" r:id="rId63"/>
    <p:sldId id="651" r:id="rId64"/>
    <p:sldId id="652" r:id="rId65"/>
    <p:sldId id="260" r:id="rId66"/>
    <p:sldId id="277" r:id="rId67"/>
    <p:sldId id="278" r:id="rId68"/>
    <p:sldId id="279" r:id="rId69"/>
    <p:sldId id="280" r:id="rId70"/>
    <p:sldId id="420" r:id="rId71"/>
    <p:sldId id="380" r:id="rId72"/>
    <p:sldId id="281" r:id="rId73"/>
    <p:sldId id="282" r:id="rId74"/>
    <p:sldId id="384" r:id="rId75"/>
    <p:sldId id="283" r:id="rId76"/>
    <p:sldId id="504" r:id="rId77"/>
    <p:sldId id="284" r:id="rId78"/>
    <p:sldId id="340" r:id="rId79"/>
    <p:sldId id="285" r:id="rId80"/>
    <p:sldId id="341" r:id="rId81"/>
    <p:sldId id="342" r:id="rId82"/>
    <p:sldId id="343" r:id="rId83"/>
    <p:sldId id="344" r:id="rId84"/>
    <p:sldId id="381" r:id="rId85"/>
    <p:sldId id="382" r:id="rId86"/>
    <p:sldId id="383" r:id="rId87"/>
    <p:sldId id="430" r:id="rId88"/>
    <p:sldId id="647" r:id="rId89"/>
    <p:sldId id="505" r:id="rId90"/>
    <p:sldId id="653" r:id="rId91"/>
    <p:sldId id="654" r:id="rId92"/>
    <p:sldId id="261" r:id="rId93"/>
    <p:sldId id="286" r:id="rId94"/>
    <p:sldId id="287" r:id="rId95"/>
    <p:sldId id="288" r:id="rId96"/>
    <p:sldId id="347" r:id="rId97"/>
    <p:sldId id="369" r:id="rId98"/>
    <p:sldId id="345" r:id="rId99"/>
    <p:sldId id="289" r:id="rId100"/>
    <p:sldId id="346" r:id="rId101"/>
    <p:sldId id="290" r:id="rId102"/>
    <p:sldId id="291" r:id="rId103"/>
    <p:sldId id="507" r:id="rId104"/>
    <p:sldId id="508" r:id="rId105"/>
    <p:sldId id="292" r:id="rId106"/>
    <p:sldId id="293" r:id="rId107"/>
    <p:sldId id="294" r:id="rId108"/>
    <p:sldId id="506" r:id="rId109"/>
    <p:sldId id="431" r:id="rId110"/>
    <p:sldId id="556" r:id="rId111"/>
    <p:sldId id="576" r:id="rId112"/>
    <p:sldId id="577" r:id="rId113"/>
    <p:sldId id="578" r:id="rId114"/>
    <p:sldId id="579" r:id="rId115"/>
    <p:sldId id="607" r:id="rId116"/>
    <p:sldId id="608" r:id="rId117"/>
    <p:sldId id="580" r:id="rId118"/>
    <p:sldId id="581" r:id="rId119"/>
    <p:sldId id="609" r:id="rId120"/>
    <p:sldId id="582" r:id="rId121"/>
    <p:sldId id="427" r:id="rId122"/>
    <p:sldId id="487" r:id="rId123"/>
    <p:sldId id="488" r:id="rId124"/>
    <p:sldId id="489" r:id="rId125"/>
    <p:sldId id="490" r:id="rId126"/>
    <p:sldId id="491" r:id="rId127"/>
    <p:sldId id="492" r:id="rId128"/>
    <p:sldId id="493" r:id="rId129"/>
    <p:sldId id="494" r:id="rId130"/>
    <p:sldId id="495" r:id="rId131"/>
    <p:sldId id="496" r:id="rId132"/>
    <p:sldId id="497" r:id="rId133"/>
    <p:sldId id="498" r:id="rId134"/>
    <p:sldId id="655" r:id="rId135"/>
    <p:sldId id="618" r:id="rId136"/>
    <p:sldId id="606" r:id="rId137"/>
    <p:sldId id="510" r:id="rId138"/>
    <p:sldId id="499" r:id="rId139"/>
    <p:sldId id="264" r:id="rId140"/>
    <p:sldId id="302" r:id="rId141"/>
    <p:sldId id="303" r:id="rId142"/>
    <p:sldId id="304" r:id="rId143"/>
    <p:sldId id="305" r:id="rId144"/>
    <p:sldId id="306" r:id="rId145"/>
    <p:sldId id="307" r:id="rId146"/>
    <p:sldId id="372" r:id="rId147"/>
    <p:sldId id="373" r:id="rId148"/>
    <p:sldId id="377" r:id="rId149"/>
    <p:sldId id="378" r:id="rId150"/>
    <p:sldId id="511" r:id="rId151"/>
    <p:sldId id="617" r:id="rId152"/>
    <p:sldId id="512" r:id="rId153"/>
    <p:sldId id="432" r:id="rId154"/>
    <p:sldId id="268" r:id="rId155"/>
    <p:sldId id="328" r:id="rId156"/>
    <p:sldId id="329" r:id="rId157"/>
    <p:sldId id="330" r:id="rId158"/>
    <p:sldId id="331" r:id="rId159"/>
    <p:sldId id="553" r:id="rId160"/>
    <p:sldId id="332" r:id="rId161"/>
    <p:sldId id="554" r:id="rId162"/>
    <p:sldId id="513" r:id="rId163"/>
    <p:sldId id="555" r:id="rId164"/>
    <p:sldId id="514" r:id="rId165"/>
    <p:sldId id="441" r:id="rId166"/>
    <p:sldId id="443" r:id="rId167"/>
    <p:sldId id="444" r:id="rId168"/>
    <p:sldId id="445" r:id="rId169"/>
    <p:sldId id="446" r:id="rId170"/>
    <p:sldId id="447" r:id="rId171"/>
    <p:sldId id="448" r:id="rId172"/>
    <p:sldId id="449" r:id="rId173"/>
    <p:sldId id="450" r:id="rId174"/>
    <p:sldId id="451" r:id="rId175"/>
    <p:sldId id="452" r:id="rId176"/>
    <p:sldId id="453" r:id="rId177"/>
    <p:sldId id="454" r:id="rId178"/>
    <p:sldId id="455" r:id="rId179"/>
    <p:sldId id="524" r:id="rId180"/>
    <p:sldId id="486" r:id="rId181"/>
    <p:sldId id="592" r:id="rId182"/>
    <p:sldId id="593" r:id="rId183"/>
    <p:sldId id="594" r:id="rId184"/>
    <p:sldId id="595" r:id="rId185"/>
    <p:sldId id="596" r:id="rId186"/>
    <p:sldId id="597" r:id="rId187"/>
    <p:sldId id="598" r:id="rId188"/>
    <p:sldId id="599" r:id="rId189"/>
    <p:sldId id="600" r:id="rId190"/>
    <p:sldId id="601" r:id="rId191"/>
    <p:sldId id="585" r:id="rId192"/>
    <p:sldId id="586" r:id="rId193"/>
    <p:sldId id="587" r:id="rId194"/>
    <p:sldId id="588" r:id="rId195"/>
    <p:sldId id="589" r:id="rId196"/>
    <p:sldId id="590" r:id="rId197"/>
    <p:sldId id="591" r:id="rId198"/>
    <p:sldId id="459" r:id="rId199"/>
    <p:sldId id="610" r:id="rId200"/>
    <p:sldId id="611" r:id="rId201"/>
    <p:sldId id="612" r:id="rId202"/>
    <p:sldId id="613" r:id="rId203"/>
    <p:sldId id="614" r:id="rId204"/>
    <p:sldId id="615" r:id="rId205"/>
    <p:sldId id="616" r:id="rId206"/>
    <p:sldId id="641" r:id="rId207"/>
    <p:sldId id="642" r:id="rId208"/>
    <p:sldId id="649" r:id="rId209"/>
    <p:sldId id="650" r:id="rId210"/>
    <p:sldId id="525" r:id="rId211"/>
    <p:sldId id="575" r:id="rId212"/>
    <p:sldId id="461" r:id="rId213"/>
    <p:sldId id="537" r:id="rId214"/>
    <p:sldId id="463" r:id="rId215"/>
    <p:sldId id="464" r:id="rId216"/>
    <p:sldId id="465" r:id="rId217"/>
    <p:sldId id="466" r:id="rId218"/>
    <p:sldId id="467" r:id="rId219"/>
    <p:sldId id="526" r:id="rId220"/>
    <p:sldId id="468" r:id="rId221"/>
    <p:sldId id="527" r:id="rId222"/>
    <p:sldId id="528" r:id="rId223"/>
    <p:sldId id="529" r:id="rId224"/>
    <p:sldId id="648" r:id="rId225"/>
    <p:sldId id="530" r:id="rId226"/>
    <p:sldId id="640" r:id="rId227"/>
    <p:sldId id="644" r:id="rId228"/>
    <p:sldId id="643" r:id="rId229"/>
    <p:sldId id="646" r:id="rId230"/>
    <p:sldId id="532" r:id="rId231"/>
    <p:sldId id="639" r:id="rId232"/>
    <p:sldId id="645" r:id="rId233"/>
    <p:sldId id="533" r:id="rId234"/>
    <p:sldId id="538" r:id="rId235"/>
    <p:sldId id="539" r:id="rId236"/>
    <p:sldId id="540" r:id="rId237"/>
    <p:sldId id="541" r:id="rId238"/>
    <p:sldId id="542" r:id="rId239"/>
    <p:sldId id="543" r:id="rId240"/>
    <p:sldId id="546" r:id="rId241"/>
    <p:sldId id="544" r:id="rId242"/>
    <p:sldId id="638" r:id="rId243"/>
    <p:sldId id="549" r:id="rId244"/>
    <p:sldId id="547" r:id="rId245"/>
    <p:sldId id="545" r:id="rId246"/>
    <p:sldId id="550" r:id="rId247"/>
    <p:sldId id="551" r:id="rId248"/>
    <p:sldId id="623" r:id="rId249"/>
    <p:sldId id="627" r:id="rId250"/>
    <p:sldId id="624" r:id="rId251"/>
    <p:sldId id="625" r:id="rId252"/>
    <p:sldId id="631" r:id="rId253"/>
    <p:sldId id="626" r:id="rId254"/>
    <p:sldId id="632" r:id="rId255"/>
    <p:sldId id="628" r:id="rId256"/>
    <p:sldId id="636" r:id="rId257"/>
    <p:sldId id="629" r:id="rId258"/>
    <p:sldId id="637" r:id="rId259"/>
    <p:sldId id="630" r:id="rId260"/>
    <p:sldId id="552" r:id="rId261"/>
    <p:sldId id="602" r:id="rId262"/>
    <p:sldId id="603" r:id="rId263"/>
    <p:sldId id="604" r:id="rId264"/>
    <p:sldId id="605" r:id="rId265"/>
    <p:sldId id="656" r:id="rId266"/>
    <p:sldId id="657" r:id="rId267"/>
    <p:sldId id="658" r:id="rId268"/>
    <p:sldId id="659" r:id="rId269"/>
    <p:sldId id="662" r:id="rId270"/>
    <p:sldId id="663" r:id="rId271"/>
    <p:sldId id="664" r:id="rId272"/>
    <p:sldId id="665" r:id="rId273"/>
    <p:sldId id="666" r:id="rId274"/>
    <p:sldId id="667" r:id="rId275"/>
    <p:sldId id="399" r:id="rId276"/>
    <p:sldId id="457" r:id="rId277"/>
    <p:sldId id="376" r:id="rId278"/>
    <p:sldId id="669" r:id="rId279"/>
  </p:sldIdLst>
  <p:sldSz cx="9144000" cy="6858000" type="screen4x3"/>
  <p:notesSz cx="6669088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C26387E1-4252-474B-A55F-54ED3B1ED866}">
          <p14:sldIdLst>
            <p14:sldId id="256"/>
            <p14:sldId id="257"/>
            <p14:sldId id="440"/>
            <p14:sldId id="485"/>
            <p14:sldId id="584"/>
            <p14:sldId id="374"/>
            <p14:sldId id="375"/>
            <p14:sldId id="428"/>
            <p14:sldId id="517"/>
            <p14:sldId id="518"/>
            <p14:sldId id="519"/>
            <p14:sldId id="620"/>
            <p14:sldId id="621"/>
            <p14:sldId id="622"/>
            <p14:sldId id="523"/>
            <p14:sldId id="535"/>
            <p14:sldId id="521"/>
            <p14:sldId id="522"/>
            <p14:sldId id="259"/>
            <p14:sldId id="472"/>
            <p14:sldId id="473"/>
            <p14:sldId id="474"/>
          </p14:sldIdLst>
        </p14:section>
        <p14:section name="Abschnitt ohne Titel" id="{7ED829EC-9E6C-42E5-B77B-10EAD4540D98}">
          <p14:sldIdLst>
            <p14:sldId id="475"/>
            <p14:sldId id="668"/>
            <p14:sldId id="476"/>
            <p14:sldId id="477"/>
            <p14:sldId id="660"/>
            <p14:sldId id="478"/>
            <p14:sldId id="500"/>
            <p14:sldId id="470"/>
            <p14:sldId id="479"/>
            <p14:sldId id="480"/>
            <p14:sldId id="481"/>
            <p14:sldId id="482"/>
          </p14:sldIdLst>
        </p14:section>
        <p14:section name="Abschnitt ohne Titel" id="{F1F0F7C5-A861-4644-8196-A640A3CDA759}">
          <p14:sldIdLst>
            <p14:sldId id="483"/>
            <p14:sldId id="670"/>
            <p14:sldId id="484"/>
            <p14:sldId id="633"/>
            <p14:sldId id="634"/>
            <p14:sldId id="635"/>
            <p14:sldId id="619"/>
            <p14:sldId id="661"/>
            <p14:sldId id="501"/>
            <p14:sldId id="471"/>
            <p14:sldId id="270"/>
            <p14:sldId id="271"/>
            <p14:sldId id="336"/>
            <p14:sldId id="337"/>
            <p14:sldId id="364"/>
            <p14:sldId id="502"/>
            <p14:sldId id="365"/>
            <p14:sldId id="366"/>
            <p14:sldId id="272"/>
            <p14:sldId id="536"/>
            <p14:sldId id="338"/>
            <p14:sldId id="339"/>
            <p14:sldId id="273"/>
            <p14:sldId id="274"/>
            <p14:sldId id="275"/>
            <p14:sldId id="276"/>
            <p14:sldId id="429"/>
            <p14:sldId id="503"/>
            <p14:sldId id="651"/>
            <p14:sldId id="652"/>
            <p14:sldId id="260"/>
            <p14:sldId id="277"/>
            <p14:sldId id="278"/>
            <p14:sldId id="279"/>
            <p14:sldId id="280"/>
            <p14:sldId id="420"/>
            <p14:sldId id="380"/>
            <p14:sldId id="281"/>
            <p14:sldId id="282"/>
            <p14:sldId id="384"/>
            <p14:sldId id="283"/>
            <p14:sldId id="504"/>
            <p14:sldId id="284"/>
            <p14:sldId id="340"/>
            <p14:sldId id="285"/>
            <p14:sldId id="341"/>
            <p14:sldId id="342"/>
            <p14:sldId id="343"/>
            <p14:sldId id="344"/>
            <p14:sldId id="381"/>
            <p14:sldId id="382"/>
            <p14:sldId id="383"/>
            <p14:sldId id="430"/>
            <p14:sldId id="647"/>
            <p14:sldId id="505"/>
            <p14:sldId id="653"/>
            <p14:sldId id="654"/>
            <p14:sldId id="261"/>
            <p14:sldId id="286"/>
            <p14:sldId id="287"/>
            <p14:sldId id="288"/>
            <p14:sldId id="347"/>
            <p14:sldId id="369"/>
            <p14:sldId id="345"/>
            <p14:sldId id="289"/>
            <p14:sldId id="346"/>
            <p14:sldId id="290"/>
            <p14:sldId id="291"/>
            <p14:sldId id="507"/>
            <p14:sldId id="508"/>
            <p14:sldId id="292"/>
            <p14:sldId id="293"/>
            <p14:sldId id="294"/>
            <p14:sldId id="506"/>
            <p14:sldId id="431"/>
            <p14:sldId id="556"/>
            <p14:sldId id="576"/>
            <p14:sldId id="577"/>
            <p14:sldId id="578"/>
            <p14:sldId id="579"/>
            <p14:sldId id="607"/>
            <p14:sldId id="608"/>
            <p14:sldId id="580"/>
            <p14:sldId id="581"/>
            <p14:sldId id="609"/>
            <p14:sldId id="582"/>
            <p14:sldId id="427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655"/>
            <p14:sldId id="618"/>
            <p14:sldId id="606"/>
            <p14:sldId id="510"/>
            <p14:sldId id="499"/>
            <p14:sldId id="264"/>
            <p14:sldId id="302"/>
            <p14:sldId id="303"/>
            <p14:sldId id="304"/>
            <p14:sldId id="305"/>
            <p14:sldId id="306"/>
            <p14:sldId id="307"/>
            <p14:sldId id="372"/>
            <p14:sldId id="373"/>
            <p14:sldId id="377"/>
            <p14:sldId id="378"/>
            <p14:sldId id="511"/>
            <p14:sldId id="617"/>
            <p14:sldId id="512"/>
            <p14:sldId id="432"/>
            <p14:sldId id="268"/>
            <p14:sldId id="328"/>
            <p14:sldId id="329"/>
            <p14:sldId id="330"/>
            <p14:sldId id="331"/>
            <p14:sldId id="553"/>
            <p14:sldId id="332"/>
            <p14:sldId id="554"/>
            <p14:sldId id="513"/>
            <p14:sldId id="555"/>
            <p14:sldId id="514"/>
            <p14:sldId id="441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524"/>
            <p14:sldId id="486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585"/>
            <p14:sldId id="586"/>
            <p14:sldId id="587"/>
            <p14:sldId id="588"/>
            <p14:sldId id="589"/>
            <p14:sldId id="590"/>
            <p14:sldId id="591"/>
            <p14:sldId id="459"/>
            <p14:sldId id="610"/>
            <p14:sldId id="611"/>
            <p14:sldId id="612"/>
            <p14:sldId id="613"/>
            <p14:sldId id="614"/>
            <p14:sldId id="615"/>
            <p14:sldId id="616"/>
            <p14:sldId id="641"/>
            <p14:sldId id="642"/>
            <p14:sldId id="649"/>
            <p14:sldId id="650"/>
            <p14:sldId id="525"/>
            <p14:sldId id="575"/>
            <p14:sldId id="461"/>
            <p14:sldId id="537"/>
            <p14:sldId id="463"/>
            <p14:sldId id="464"/>
            <p14:sldId id="465"/>
            <p14:sldId id="466"/>
            <p14:sldId id="467"/>
            <p14:sldId id="526"/>
            <p14:sldId id="468"/>
            <p14:sldId id="527"/>
            <p14:sldId id="528"/>
            <p14:sldId id="529"/>
            <p14:sldId id="648"/>
            <p14:sldId id="530"/>
            <p14:sldId id="640"/>
            <p14:sldId id="644"/>
            <p14:sldId id="643"/>
            <p14:sldId id="646"/>
            <p14:sldId id="532"/>
            <p14:sldId id="639"/>
            <p14:sldId id="645"/>
            <p14:sldId id="533"/>
            <p14:sldId id="538"/>
            <p14:sldId id="539"/>
            <p14:sldId id="540"/>
            <p14:sldId id="541"/>
            <p14:sldId id="542"/>
            <p14:sldId id="543"/>
            <p14:sldId id="546"/>
            <p14:sldId id="544"/>
            <p14:sldId id="638"/>
            <p14:sldId id="549"/>
            <p14:sldId id="547"/>
            <p14:sldId id="545"/>
            <p14:sldId id="550"/>
            <p14:sldId id="551"/>
            <p14:sldId id="623"/>
            <p14:sldId id="627"/>
            <p14:sldId id="624"/>
            <p14:sldId id="625"/>
            <p14:sldId id="631"/>
            <p14:sldId id="626"/>
            <p14:sldId id="632"/>
            <p14:sldId id="628"/>
            <p14:sldId id="636"/>
            <p14:sldId id="629"/>
            <p14:sldId id="637"/>
            <p14:sldId id="630"/>
            <p14:sldId id="552"/>
            <p14:sldId id="602"/>
            <p14:sldId id="603"/>
            <p14:sldId id="604"/>
            <p14:sldId id="605"/>
            <p14:sldId id="656"/>
            <p14:sldId id="657"/>
            <p14:sldId id="658"/>
            <p14:sldId id="659"/>
            <p14:sldId id="662"/>
            <p14:sldId id="663"/>
            <p14:sldId id="664"/>
            <p14:sldId id="665"/>
            <p14:sldId id="666"/>
            <p14:sldId id="667"/>
            <p14:sldId id="399"/>
            <p14:sldId id="457"/>
            <p14:sldId id="376"/>
            <p14:sldId id="6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F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C1152D-6DF8-4052-B540-967051D93059}" v="45" dt="2022-10-17T19:01:31.503"/>
    <p1510:client id="{ACF24894-855F-4B6E-8A2D-F7E3176D56EB}" v="3" dt="2022-09-16T12:41:13.929"/>
    <p1510:client id="{B648732A-4412-4E27-8AE6-19BBA4696490}" v="552" dt="2022-10-17T18:55:50.490"/>
    <p1510:client id="{FC28757F-846C-4E6A-9F43-04DF22A018F9}" v="237" dt="2022-09-16T12:34:24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6" d="100"/>
          <a:sy n="156" d="100"/>
        </p:scale>
        <p:origin x="1944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10" y="-120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handoutMaster" Target="handoutMasters/handoutMaster1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presProps" Target="presProp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viewProps" Target="view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theme" Target="theme/theme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microsoft.com/office/2016/11/relationships/changesInfo" Target="changesInfos/changesInfo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microsoft.com/office/2015/10/relationships/revisionInfo" Target="revisionInfo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M. Monadjemi" userId="9ae9ebc69f1290ae" providerId="Windows Live" clId="Web-{ACF24894-855F-4B6E-8A2D-F7E3176D56EB}"/>
    <pc:docChg chg="modSld">
      <pc:chgData name="Peter M. Monadjemi" userId="9ae9ebc69f1290ae" providerId="Windows Live" clId="Web-{ACF24894-855F-4B6E-8A2D-F7E3176D56EB}" dt="2022-09-16T12:41:12.867" v="1" actId="20577"/>
      <pc:docMkLst>
        <pc:docMk/>
      </pc:docMkLst>
      <pc:sldChg chg="modSp">
        <pc:chgData name="Peter M. Monadjemi" userId="9ae9ebc69f1290ae" providerId="Windows Live" clId="Web-{ACF24894-855F-4B6E-8A2D-F7E3176D56EB}" dt="2022-09-16T12:41:12.867" v="1" actId="20577"/>
        <pc:sldMkLst>
          <pc:docMk/>
          <pc:sldMk cId="2379999642" sldId="256"/>
        </pc:sldMkLst>
        <pc:spChg chg="mod">
          <ac:chgData name="Peter M. Monadjemi" userId="9ae9ebc69f1290ae" providerId="Windows Live" clId="Web-{ACF24894-855F-4B6E-8A2D-F7E3176D56EB}" dt="2022-09-16T12:41:12.867" v="1" actId="20577"/>
          <ac:spMkLst>
            <pc:docMk/>
            <pc:sldMk cId="2379999642" sldId="256"/>
            <ac:spMk id="3" creationId="{00000000-0000-0000-0000-000000000000}"/>
          </ac:spMkLst>
        </pc:spChg>
      </pc:sldChg>
    </pc:docChg>
  </pc:docChgLst>
  <pc:docChgLst>
    <pc:chgData name="Peter M. Monadjemi" userId="9ae9ebc69f1290ae" providerId="Windows Live" clId="Web-{8DC1152D-6DF8-4052-B540-967051D93059}"/>
    <pc:docChg chg="delSld modSld modSection">
      <pc:chgData name="Peter M. Monadjemi" userId="9ae9ebc69f1290ae" providerId="Windows Live" clId="Web-{8DC1152D-6DF8-4052-B540-967051D93059}" dt="2022-10-17T19:01:31.503" v="43"/>
      <pc:docMkLst>
        <pc:docMk/>
      </pc:docMkLst>
      <pc:sldChg chg="modSp addAnim modAnim">
        <pc:chgData name="Peter M. Monadjemi" userId="9ae9ebc69f1290ae" providerId="Windows Live" clId="Web-{8DC1152D-6DF8-4052-B540-967051D93059}" dt="2022-10-17T19:00:51.830" v="38" actId="20577"/>
        <pc:sldMkLst>
          <pc:docMk/>
          <pc:sldMk cId="1965978985" sldId="641"/>
        </pc:sldMkLst>
        <pc:spChg chg="mod">
          <ac:chgData name="Peter M. Monadjemi" userId="9ae9ebc69f1290ae" providerId="Windows Live" clId="Web-{8DC1152D-6DF8-4052-B540-967051D93059}" dt="2022-10-17T19:00:51.830" v="38" actId="20577"/>
          <ac:spMkLst>
            <pc:docMk/>
            <pc:sldMk cId="1965978985" sldId="641"/>
            <ac:spMk id="4" creationId="{1BF73830-4B43-6E77-01A1-98540619CF81}"/>
          </ac:spMkLst>
        </pc:spChg>
      </pc:sldChg>
      <pc:sldChg chg="modSp">
        <pc:chgData name="Peter M. Monadjemi" userId="9ae9ebc69f1290ae" providerId="Windows Live" clId="Web-{8DC1152D-6DF8-4052-B540-967051D93059}" dt="2022-10-17T19:01:10.924" v="42" actId="20577"/>
        <pc:sldMkLst>
          <pc:docMk/>
          <pc:sldMk cId="2930859225" sldId="642"/>
        </pc:sldMkLst>
        <pc:spChg chg="mod">
          <ac:chgData name="Peter M. Monadjemi" userId="9ae9ebc69f1290ae" providerId="Windows Live" clId="Web-{8DC1152D-6DF8-4052-B540-967051D93059}" dt="2022-10-17T19:01:10.924" v="42" actId="20577"/>
          <ac:spMkLst>
            <pc:docMk/>
            <pc:sldMk cId="2930859225" sldId="642"/>
            <ac:spMk id="4" creationId="{EB1838A3-D1D9-54A7-9D48-CABFDD97B27F}"/>
          </ac:spMkLst>
        </pc:spChg>
      </pc:sldChg>
      <pc:sldChg chg="del">
        <pc:chgData name="Peter M. Monadjemi" userId="9ae9ebc69f1290ae" providerId="Windows Live" clId="Web-{8DC1152D-6DF8-4052-B540-967051D93059}" dt="2022-10-17T19:01:31.503" v="43"/>
        <pc:sldMkLst>
          <pc:docMk/>
          <pc:sldMk cId="3417006356" sldId="643"/>
        </pc:sldMkLst>
      </pc:sldChg>
    </pc:docChg>
  </pc:docChgLst>
  <pc:docChgLst>
    <pc:chgData clId="Web-{B648732A-4412-4E27-8AE6-19BBA4696490}"/>
    <pc:docChg chg="modSld">
      <pc:chgData name="" userId="" providerId="" clId="Web-{B648732A-4412-4E27-8AE6-19BBA4696490}" dt="2022-10-17T18:41:44.339" v="2" actId="20577"/>
      <pc:docMkLst>
        <pc:docMk/>
      </pc:docMkLst>
      <pc:sldChg chg="modSp">
        <pc:chgData name="" userId="" providerId="" clId="Web-{B648732A-4412-4E27-8AE6-19BBA4696490}" dt="2022-10-17T18:41:44.339" v="2" actId="20577"/>
        <pc:sldMkLst>
          <pc:docMk/>
          <pc:sldMk cId="2379999642" sldId="256"/>
        </pc:sldMkLst>
        <pc:spChg chg="mod">
          <ac:chgData name="" userId="" providerId="" clId="Web-{B648732A-4412-4E27-8AE6-19BBA4696490}" dt="2022-10-17T18:41:44.339" v="2" actId="20577"/>
          <ac:spMkLst>
            <pc:docMk/>
            <pc:sldMk cId="2379999642" sldId="256"/>
            <ac:spMk id="3" creationId="{00000000-0000-0000-0000-000000000000}"/>
          </ac:spMkLst>
        </pc:spChg>
      </pc:sldChg>
    </pc:docChg>
  </pc:docChgLst>
  <pc:docChgLst>
    <pc:chgData name="Peter M. Monadjemi" userId="9ae9ebc69f1290ae" providerId="Windows Live" clId="Web-{B648732A-4412-4E27-8AE6-19BBA4696490}"/>
    <pc:docChg chg="addSld delSld modSld modSection">
      <pc:chgData name="Peter M. Monadjemi" userId="9ae9ebc69f1290ae" providerId="Windows Live" clId="Web-{B648732A-4412-4E27-8AE6-19BBA4696490}" dt="2022-10-17T18:55:50.490" v="426" actId="20577"/>
      <pc:docMkLst>
        <pc:docMk/>
      </pc:docMkLst>
      <pc:sldChg chg="modSp">
        <pc:chgData name="Peter M. Monadjemi" userId="9ae9ebc69f1290ae" providerId="Windows Live" clId="Web-{B648732A-4412-4E27-8AE6-19BBA4696490}" dt="2022-10-17T18:42:00.230" v="0" actId="20577"/>
        <pc:sldMkLst>
          <pc:docMk/>
          <pc:sldMk cId="2379999642" sldId="256"/>
        </pc:sldMkLst>
        <pc:spChg chg="mod">
          <ac:chgData name="Peter M. Monadjemi" userId="9ae9ebc69f1290ae" providerId="Windows Live" clId="Web-{B648732A-4412-4E27-8AE6-19BBA4696490}" dt="2022-10-17T18:42:00.230" v="0" actId="20577"/>
          <ac:spMkLst>
            <pc:docMk/>
            <pc:sldMk cId="2379999642" sldId="256"/>
            <ac:spMk id="3" creationId="{00000000-0000-0000-0000-000000000000}"/>
          </ac:spMkLst>
        </pc:spChg>
      </pc:sldChg>
      <pc:sldChg chg="modSp">
        <pc:chgData name="Peter M. Monadjemi" userId="9ae9ebc69f1290ae" providerId="Windows Live" clId="Web-{B648732A-4412-4E27-8AE6-19BBA4696490}" dt="2022-10-17T18:45:06.580" v="15" actId="20577"/>
        <pc:sldMkLst>
          <pc:docMk/>
          <pc:sldMk cId="1979613925" sldId="459"/>
        </pc:sldMkLst>
        <pc:spChg chg="mod">
          <ac:chgData name="Peter M. Monadjemi" userId="9ae9ebc69f1290ae" providerId="Windows Live" clId="Web-{B648732A-4412-4E27-8AE6-19BBA4696490}" dt="2022-10-17T18:45:06.580" v="15" actId="20577"/>
          <ac:spMkLst>
            <pc:docMk/>
            <pc:sldMk cId="1979613925" sldId="459"/>
            <ac:spMk id="5" creationId="{00000000-0000-0000-0000-000000000000}"/>
          </ac:spMkLst>
        </pc:spChg>
      </pc:sldChg>
      <pc:sldChg chg="modSp new">
        <pc:chgData name="Peter M. Monadjemi" userId="9ae9ebc69f1290ae" providerId="Windows Live" clId="Web-{B648732A-4412-4E27-8AE6-19BBA4696490}" dt="2022-10-17T18:48:49.883" v="188" actId="20577"/>
        <pc:sldMkLst>
          <pc:docMk/>
          <pc:sldMk cId="1965978985" sldId="641"/>
        </pc:sldMkLst>
        <pc:spChg chg="mod">
          <ac:chgData name="Peter M. Monadjemi" userId="9ae9ebc69f1290ae" providerId="Windows Live" clId="Web-{B648732A-4412-4E27-8AE6-19BBA4696490}" dt="2022-10-17T18:47:03.021" v="29" actId="20577"/>
          <ac:spMkLst>
            <pc:docMk/>
            <pc:sldMk cId="1965978985" sldId="641"/>
            <ac:spMk id="2" creationId="{6566CE8A-8681-4A27-AA57-8FE6F3CE4A10}"/>
          </ac:spMkLst>
        </pc:spChg>
        <pc:spChg chg="mod">
          <ac:chgData name="Peter M. Monadjemi" userId="9ae9ebc69f1290ae" providerId="Windows Live" clId="Web-{B648732A-4412-4E27-8AE6-19BBA4696490}" dt="2022-10-17T18:48:49.883" v="188" actId="20577"/>
          <ac:spMkLst>
            <pc:docMk/>
            <pc:sldMk cId="1965978985" sldId="641"/>
            <ac:spMk id="4" creationId="{1BF73830-4B43-6E77-01A1-98540619CF81}"/>
          </ac:spMkLst>
        </pc:spChg>
      </pc:sldChg>
      <pc:sldChg chg="addSp delSp modSp new addAnim">
        <pc:chgData name="Peter M. Monadjemi" userId="9ae9ebc69f1290ae" providerId="Windows Live" clId="Web-{B648732A-4412-4E27-8AE6-19BBA4696490}" dt="2022-10-17T18:55:50.490" v="426" actId="20577"/>
        <pc:sldMkLst>
          <pc:docMk/>
          <pc:sldMk cId="2930859225" sldId="642"/>
        </pc:sldMkLst>
        <pc:spChg chg="mod">
          <ac:chgData name="Peter M. Monadjemi" userId="9ae9ebc69f1290ae" providerId="Windows Live" clId="Web-{B648732A-4412-4E27-8AE6-19BBA4696490}" dt="2022-10-17T18:49:08.759" v="211" actId="20577"/>
          <ac:spMkLst>
            <pc:docMk/>
            <pc:sldMk cId="2930859225" sldId="642"/>
            <ac:spMk id="2" creationId="{10C379C5-EEDD-C0E0-6E1F-30340DB7B75F}"/>
          </ac:spMkLst>
        </pc:spChg>
        <pc:spChg chg="mod">
          <ac:chgData name="Peter M. Monadjemi" userId="9ae9ebc69f1290ae" providerId="Windows Live" clId="Web-{B648732A-4412-4E27-8AE6-19BBA4696490}" dt="2022-10-17T18:55:05.082" v="420" actId="20577"/>
          <ac:spMkLst>
            <pc:docMk/>
            <pc:sldMk cId="2930859225" sldId="642"/>
            <ac:spMk id="4" creationId="{EB1838A3-D1D9-54A7-9D48-CABFDD97B27F}"/>
          </ac:spMkLst>
        </pc:spChg>
        <pc:spChg chg="add del">
          <ac:chgData name="Peter M. Monadjemi" userId="9ae9ebc69f1290ae" providerId="Windows Live" clId="Web-{B648732A-4412-4E27-8AE6-19BBA4696490}" dt="2022-10-17T18:49:52.588" v="254"/>
          <ac:spMkLst>
            <pc:docMk/>
            <pc:sldMk cId="2930859225" sldId="642"/>
            <ac:spMk id="5" creationId="{8F936FDA-7244-E0B4-9E17-3539C468A6D0}"/>
          </ac:spMkLst>
        </pc:spChg>
        <pc:spChg chg="add del">
          <ac:chgData name="Peter M. Monadjemi" userId="9ae9ebc69f1290ae" providerId="Windows Live" clId="Web-{B648732A-4412-4E27-8AE6-19BBA4696490}" dt="2022-10-17T18:50:08.620" v="258"/>
          <ac:spMkLst>
            <pc:docMk/>
            <pc:sldMk cId="2930859225" sldId="642"/>
            <ac:spMk id="6" creationId="{91756134-6D2E-EA48-A53F-04964EA36CC5}"/>
          </ac:spMkLst>
        </pc:spChg>
        <pc:spChg chg="add mod">
          <ac:chgData name="Peter M. Monadjemi" userId="9ae9ebc69f1290ae" providerId="Windows Live" clId="Web-{B648732A-4412-4E27-8AE6-19BBA4696490}" dt="2022-10-17T18:55:50.490" v="426" actId="20577"/>
          <ac:spMkLst>
            <pc:docMk/>
            <pc:sldMk cId="2930859225" sldId="642"/>
            <ac:spMk id="8" creationId="{6362B65F-3820-6DE1-9FB8-AD0F705B32C7}"/>
          </ac:spMkLst>
        </pc:spChg>
        <pc:spChg chg="add mod">
          <ac:chgData name="Peter M. Monadjemi" userId="9ae9ebc69f1290ae" providerId="Windows Live" clId="Web-{B648732A-4412-4E27-8AE6-19BBA4696490}" dt="2022-10-17T18:52:33.546" v="383" actId="1076"/>
          <ac:spMkLst>
            <pc:docMk/>
            <pc:sldMk cId="2930859225" sldId="642"/>
            <ac:spMk id="10" creationId="{B9E9F8E8-CBCE-D448-5AC6-3C7160C1DC26}"/>
          </ac:spMkLst>
        </pc:spChg>
      </pc:sldChg>
      <pc:sldChg chg="add del replId">
        <pc:chgData name="Peter M. Monadjemi" userId="9ae9ebc69f1290ae" providerId="Windows Live" clId="Web-{B648732A-4412-4E27-8AE6-19BBA4696490}" dt="2022-10-17T18:50:11.011" v="259"/>
        <pc:sldMkLst>
          <pc:docMk/>
          <pc:sldMk cId="3417006356" sldId="643"/>
        </pc:sldMkLst>
      </pc:sldChg>
    </pc:docChg>
  </pc:docChgLst>
  <pc:docChgLst>
    <pc:chgData name="Peter M. Monadjemi" userId="9ae9ebc69f1290ae" providerId="Windows Live" clId="Web-{FC28757F-846C-4E6A-9F43-04DF22A018F9}"/>
    <pc:docChg chg="modSld sldOrd">
      <pc:chgData name="Peter M. Monadjemi" userId="9ae9ebc69f1290ae" providerId="Windows Live" clId="Web-{FC28757F-846C-4E6A-9F43-04DF22A018F9}" dt="2022-09-16T12:34:24.932" v="229" actId="20577"/>
      <pc:docMkLst>
        <pc:docMk/>
      </pc:docMkLst>
      <pc:sldChg chg="modSp">
        <pc:chgData name="Peter M. Monadjemi" userId="9ae9ebc69f1290ae" providerId="Windows Live" clId="Web-{FC28757F-846C-4E6A-9F43-04DF22A018F9}" dt="2022-09-16T12:30:23.689" v="140" actId="20577"/>
        <pc:sldMkLst>
          <pc:docMk/>
          <pc:sldMk cId="2259912570" sldId="519"/>
        </pc:sldMkLst>
        <pc:spChg chg="mod">
          <ac:chgData name="Peter M. Monadjemi" userId="9ae9ebc69f1290ae" providerId="Windows Live" clId="Web-{FC28757F-846C-4E6A-9F43-04DF22A018F9}" dt="2022-09-16T12:30:23.689" v="140" actId="20577"/>
          <ac:spMkLst>
            <pc:docMk/>
            <pc:sldMk cId="2259912570" sldId="519"/>
            <ac:spMk id="5" creationId="{00000000-0000-0000-0000-000000000000}"/>
          </ac:spMkLst>
        </pc:spChg>
      </pc:sldChg>
      <pc:sldChg chg="modSp">
        <pc:chgData name="Peter M. Monadjemi" userId="9ae9ebc69f1290ae" providerId="Windows Live" clId="Web-{FC28757F-846C-4E6A-9F43-04DF22A018F9}" dt="2022-09-16T12:34:24.932" v="229" actId="20577"/>
        <pc:sldMkLst>
          <pc:docMk/>
          <pc:sldMk cId="2253385554" sldId="521"/>
        </pc:sldMkLst>
        <pc:spChg chg="mod">
          <ac:chgData name="Peter M. Monadjemi" userId="9ae9ebc69f1290ae" providerId="Windows Live" clId="Web-{FC28757F-846C-4E6A-9F43-04DF22A018F9}" dt="2022-09-16T12:34:24.932" v="229" actId="20577"/>
          <ac:spMkLst>
            <pc:docMk/>
            <pc:sldMk cId="2253385554" sldId="521"/>
            <ac:spMk id="2" creationId="{00000000-0000-0000-0000-000000000000}"/>
          </ac:spMkLst>
        </pc:spChg>
      </pc:sldChg>
      <pc:sldChg chg="ord">
        <pc:chgData name="Peter M. Monadjemi" userId="9ae9ebc69f1290ae" providerId="Windows Live" clId="Web-{FC28757F-846C-4E6A-9F43-04DF22A018F9}" dt="2022-09-16T12:34:07.009" v="227"/>
        <pc:sldMkLst>
          <pc:docMk/>
          <pc:sldMk cId="1899423066" sldId="523"/>
        </pc:sldMkLst>
      </pc:sldChg>
      <pc:sldChg chg="modSp">
        <pc:chgData name="Peter M. Monadjemi" userId="9ae9ebc69f1290ae" providerId="Windows Live" clId="Web-{FC28757F-846C-4E6A-9F43-04DF22A018F9}" dt="2022-09-16T12:34:15.431" v="228" actId="20577"/>
        <pc:sldMkLst>
          <pc:docMk/>
          <pc:sldMk cId="2344422998" sldId="535"/>
        </pc:sldMkLst>
        <pc:spChg chg="mod">
          <ac:chgData name="Peter M. Monadjemi" userId="9ae9ebc69f1290ae" providerId="Windows Live" clId="Web-{FC28757F-846C-4E6A-9F43-04DF22A018F9}" dt="2022-09-16T12:34:15.431" v="228" actId="20577"/>
          <ac:spMkLst>
            <pc:docMk/>
            <pc:sldMk cId="2344422998" sldId="535"/>
            <ac:spMk id="2" creationId="{00000000-0000-0000-0000-000000000000}"/>
          </ac:spMkLst>
        </pc:spChg>
      </pc:sldChg>
      <pc:sldChg chg="modSp">
        <pc:chgData name="Peter M. Monadjemi" userId="9ae9ebc69f1290ae" providerId="Windows Live" clId="Web-{FC28757F-846C-4E6A-9F43-04DF22A018F9}" dt="2022-09-16T12:31:26.863" v="151" actId="20577"/>
        <pc:sldMkLst>
          <pc:docMk/>
          <pc:sldMk cId="140389280" sldId="620"/>
        </pc:sldMkLst>
        <pc:spChg chg="mod">
          <ac:chgData name="Peter M. Monadjemi" userId="9ae9ebc69f1290ae" providerId="Windows Live" clId="Web-{FC28757F-846C-4E6A-9F43-04DF22A018F9}" dt="2022-09-16T12:30:48.362" v="145" actId="20577"/>
          <ac:spMkLst>
            <pc:docMk/>
            <pc:sldMk cId="140389280" sldId="620"/>
            <ac:spMk id="2" creationId="{00000000-0000-0000-0000-000000000000}"/>
          </ac:spMkLst>
        </pc:spChg>
        <pc:spChg chg="mod">
          <ac:chgData name="Peter M. Monadjemi" userId="9ae9ebc69f1290ae" providerId="Windows Live" clId="Web-{FC28757F-846C-4E6A-9F43-04DF22A018F9}" dt="2022-09-16T12:31:26.863" v="151" actId="20577"/>
          <ac:spMkLst>
            <pc:docMk/>
            <pc:sldMk cId="140389280" sldId="620"/>
            <ac:spMk id="5" creationId="{00000000-0000-0000-0000-000000000000}"/>
          </ac:spMkLst>
        </pc:spChg>
      </pc:sldChg>
      <pc:sldChg chg="modSp">
        <pc:chgData name="Peter M. Monadjemi" userId="9ae9ebc69f1290ae" providerId="Windows Live" clId="Web-{FC28757F-846C-4E6A-9F43-04DF22A018F9}" dt="2022-09-16T12:33:44.149" v="225" actId="20577"/>
        <pc:sldMkLst>
          <pc:docMk/>
          <pc:sldMk cId="1497242266" sldId="621"/>
        </pc:sldMkLst>
        <pc:spChg chg="mod">
          <ac:chgData name="Peter M. Monadjemi" userId="9ae9ebc69f1290ae" providerId="Windows Live" clId="Web-{FC28757F-846C-4E6A-9F43-04DF22A018F9}" dt="2022-09-16T12:31:41.411" v="152" actId="20577"/>
          <ac:spMkLst>
            <pc:docMk/>
            <pc:sldMk cId="1497242266" sldId="621"/>
            <ac:spMk id="2" creationId="{00000000-0000-0000-0000-000000000000}"/>
          </ac:spMkLst>
        </pc:spChg>
        <pc:spChg chg="mod">
          <ac:chgData name="Peter M. Monadjemi" userId="9ae9ebc69f1290ae" providerId="Windows Live" clId="Web-{FC28757F-846C-4E6A-9F43-04DF22A018F9}" dt="2022-09-16T12:33:44.149" v="225" actId="20577"/>
          <ac:spMkLst>
            <pc:docMk/>
            <pc:sldMk cId="1497242266" sldId="621"/>
            <ac:spMk id="5" creationId="{00000000-0000-0000-0000-000000000000}"/>
          </ac:spMkLst>
        </pc:spChg>
        <pc:spChg chg="mod">
          <ac:chgData name="Peter M. Monadjemi" userId="9ae9ebc69f1290ae" providerId="Windows Live" clId="Web-{FC28757F-846C-4E6A-9F43-04DF22A018F9}" dt="2022-09-16T12:32:54.632" v="199" actId="14100"/>
          <ac:spMkLst>
            <pc:docMk/>
            <pc:sldMk cId="1497242266" sldId="621"/>
            <ac:spMk id="6" creationId="{00000000-0000-0000-0000-000000000000}"/>
          </ac:spMkLst>
        </pc:spChg>
        <pc:spChg chg="mod">
          <ac:chgData name="Peter M. Monadjemi" userId="9ae9ebc69f1290ae" providerId="Windows Live" clId="Web-{FC28757F-846C-4E6A-9F43-04DF22A018F9}" dt="2022-09-16T12:33:09.539" v="207" actId="20577"/>
          <ac:spMkLst>
            <pc:docMk/>
            <pc:sldMk cId="1497242266" sldId="621"/>
            <ac:spMk id="7" creationId="{00000000-0000-0000-0000-000000000000}"/>
          </ac:spMkLst>
        </pc:spChg>
        <pc:spChg chg="mod">
          <ac:chgData name="Peter M. Monadjemi" userId="9ae9ebc69f1290ae" providerId="Windows Live" clId="Web-{FC28757F-846C-4E6A-9F43-04DF22A018F9}" dt="2022-09-16T12:33:01.210" v="200" actId="14100"/>
          <ac:spMkLst>
            <pc:docMk/>
            <pc:sldMk cId="1497242266" sldId="621"/>
            <ac:spMk id="8" creationId="{00000000-0000-0000-0000-000000000000}"/>
          </ac:spMkLst>
        </pc:spChg>
        <pc:spChg chg="mod">
          <ac:chgData name="Peter M. Monadjemi" userId="9ae9ebc69f1290ae" providerId="Windows Live" clId="Web-{FC28757F-846C-4E6A-9F43-04DF22A018F9}" dt="2022-09-16T12:32:34.975" v="193" actId="1076"/>
          <ac:spMkLst>
            <pc:docMk/>
            <pc:sldMk cId="1497242266" sldId="621"/>
            <ac:spMk id="9" creationId="{00000000-0000-0000-0000-000000000000}"/>
          </ac:spMkLst>
        </pc:spChg>
      </pc:sldChg>
      <pc:sldChg chg="modSp">
        <pc:chgData name="Peter M. Monadjemi" userId="9ae9ebc69f1290ae" providerId="Windows Live" clId="Web-{FC28757F-846C-4E6A-9F43-04DF22A018F9}" dt="2022-09-16T12:33:48.290" v="226" actId="20577"/>
        <pc:sldMkLst>
          <pc:docMk/>
          <pc:sldMk cId="800370545" sldId="622"/>
        </pc:sldMkLst>
        <pc:spChg chg="mod">
          <ac:chgData name="Peter M. Monadjemi" userId="9ae9ebc69f1290ae" providerId="Windows Live" clId="Web-{FC28757F-846C-4E6A-9F43-04DF22A018F9}" dt="2022-09-16T12:33:48.290" v="226" actId="20577"/>
          <ac:spMkLst>
            <pc:docMk/>
            <pc:sldMk cId="800370545" sldId="622"/>
            <ac:spMk id="2" creationId="{00000000-0000-0000-0000-000000000000}"/>
          </ac:spMkLst>
        </pc:spChg>
        <pc:spChg chg="mod">
          <ac:chgData name="Peter M. Monadjemi" userId="9ae9ebc69f1290ae" providerId="Windows Live" clId="Web-{FC28757F-846C-4E6A-9F43-04DF22A018F9}" dt="2022-09-16T12:28:44.217" v="13" actId="20577"/>
          <ac:spMkLst>
            <pc:docMk/>
            <pc:sldMk cId="800370545" sldId="622"/>
            <ac:spMk id="5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dirty="0" err="1"/>
              <a:t>PowerShell</a:t>
            </a:r>
            <a:r>
              <a:rPr lang="de-DE" dirty="0"/>
              <a:t> 4.0 für Fortgeschrittene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B5810-63E1-4B59-A734-5C9F014DFE59}" type="datetimeFigureOut">
              <a:rPr lang="de-DE" smtClean="0"/>
              <a:t>07.07.2023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3684666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/>
              <a:t>Autor: Peter </a:t>
            </a:r>
            <a:r>
              <a:rPr lang="de-DE" dirty="0" err="1"/>
              <a:t>Monadjemi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88B568-9AE1-43EF-BF56-CFF5E853C1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996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14B34-85EF-4E27-AA05-1A76B5B3CF3E}" type="datetimeFigureOut">
              <a:rPr lang="de-DE" smtClean="0"/>
              <a:t>07.07.2023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13633-32CE-4482-ADCD-255D4CD0FC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9125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8536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1379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436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8357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127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58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5738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5738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5738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0393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5822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4623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1379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1379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eck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hteck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/>
              <a:t>Formatvorlage des Untertitelmasters durch Klicken bearbeiten</a:t>
            </a:r>
            <a:endParaRPr kumimoji="0" lang="en-US"/>
          </a:p>
        </p:txBody>
      </p:sp>
      <p:sp>
        <p:nvSpPr>
          <p:cNvPr id="28" name="Datumsplatzhalt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15F727-5546-4853-B171-EAA12838EC71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F727-5546-4853-B171-EAA12838EC71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7" name="Rechteck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hteck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hteck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EF15F727-5546-4853-B171-EAA12838EC71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Autofit/>
          </a:bodyPr>
          <a:lstStyle>
            <a:lvl1pPr>
              <a:defRPr sz="3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0" lang="de-DE" dirty="0"/>
              <a:t>Titelmasterformat durch Klicken bearbeiten</a:t>
            </a:r>
            <a:endParaRPr kumimoji="0"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8156448" cy="36512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F15F727-5546-4853-B171-EAA12838EC71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 eaLnBrk="1" latinLnBrk="0" hangingPunct="1"/>
            <a:r>
              <a:rPr lang="de-DE" dirty="0"/>
              <a:t>Textmasterformat bearbeiten</a:t>
            </a:r>
          </a:p>
          <a:p>
            <a:pPr lvl="1" eaLnBrk="1" latinLnBrk="0" hangingPunct="1"/>
            <a:r>
              <a:rPr lang="de-DE" dirty="0"/>
              <a:t>Zweite Ebene</a:t>
            </a:r>
          </a:p>
          <a:p>
            <a:pPr lvl="2" eaLnBrk="1" latinLnBrk="0" hangingPunct="1"/>
            <a:r>
              <a:rPr lang="de-DE" dirty="0"/>
              <a:t>Dritte Ebene</a:t>
            </a:r>
          </a:p>
          <a:p>
            <a:pPr lvl="3" eaLnBrk="1" latinLnBrk="0" hangingPunct="1"/>
            <a:r>
              <a:rPr lang="de-DE" dirty="0"/>
              <a:t>Vierte Ebene</a:t>
            </a:r>
          </a:p>
          <a:p>
            <a:pPr lvl="4" eaLnBrk="1" latinLnBrk="0" hangingPunct="1"/>
            <a:r>
              <a:rPr lang="de-DE" dirty="0"/>
              <a:t>Fünfte Ebene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71600" y="3501008"/>
            <a:ext cx="7123113" cy="915417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 dirty="0"/>
              <a:t>Textmasterformat bearbeiten</a:t>
            </a:r>
          </a:p>
        </p:txBody>
      </p:sp>
      <p:sp>
        <p:nvSpPr>
          <p:cNvPr id="7" name="Rechteck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hteck 7"/>
          <p:cNvSpPr/>
          <p:nvPr/>
        </p:nvSpPr>
        <p:spPr>
          <a:xfrm>
            <a:off x="0" y="1916832"/>
            <a:ext cx="1295400" cy="43204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hteck 8"/>
          <p:cNvSpPr/>
          <p:nvPr/>
        </p:nvSpPr>
        <p:spPr>
          <a:xfrm>
            <a:off x="1371600" y="1890936"/>
            <a:ext cx="7772400" cy="139404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71600" y="1890936"/>
            <a:ext cx="7620000" cy="1394048"/>
          </a:xfrm>
        </p:spPr>
        <p:txBody>
          <a:bodyPr>
            <a:noAutofit/>
          </a:bodyPr>
          <a:lstStyle>
            <a:lvl1pPr algn="l">
              <a:buNone/>
              <a:defRPr sz="3200" b="0" cap="none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0" lang="de-DE" dirty="0"/>
              <a:t>Titelmasterformat durch Klicken bearbeiten</a:t>
            </a:r>
            <a:endParaRPr kumimoji="0" lang="en-US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fld id="{EF15F727-5546-4853-B171-EAA12838EC7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dirty="0"/>
              <a:t>Titelmasterformat durch Klicken bearbeiten</a:t>
            </a:r>
            <a:endParaRPr kumimoji="0" lang="en-US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endParaRPr lang="de-DE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F15F727-5546-4853-B171-EAA12838EC71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endParaRPr lang="de-DE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F15F727-5546-4853-B171-EAA12838EC71}" type="slidenum">
              <a:rPr lang="de-DE" smtClean="0"/>
              <a:t>‹Nr.›</a:t>
            </a:fld>
            <a:endParaRPr lang="de-DE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F15F727-5546-4853-B171-EAA12838EC71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15F727-5546-4853-B171-EAA12838EC71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F15F727-5546-4853-B171-EAA12838EC71}" type="slidenum">
              <a:rPr lang="de-DE" smtClean="0"/>
              <a:t>‹Nr.›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8" name="Rechteck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hteck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eck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11" name="Rechteck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endParaRPr lang="de-DE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EF15F727-5546-4853-B171-EAA12838EC71}" type="slidenum">
              <a:rPr lang="de-DE" smtClean="0"/>
              <a:t>‹Nr.›</a:t>
            </a:fld>
            <a:endParaRPr lang="de-DE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/>
              <a:t>Bild durch Klicken auf Symbol hinzufügen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platzhalt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e-DE"/>
              <a:t>Textmasterformat bearbeiten</a:t>
            </a:r>
          </a:p>
          <a:p>
            <a:pPr lvl="1" eaLnBrk="1" latinLnBrk="0" hangingPunct="1"/>
            <a:r>
              <a:rPr kumimoji="0" lang="de-DE"/>
              <a:t>Zweite Ebene</a:t>
            </a:r>
          </a:p>
          <a:p>
            <a:pPr lvl="2" eaLnBrk="1" latinLnBrk="0" hangingPunct="1"/>
            <a:r>
              <a:rPr kumimoji="0" lang="de-DE"/>
              <a:t>Dritte Ebene</a:t>
            </a:r>
          </a:p>
          <a:p>
            <a:pPr lvl="3" eaLnBrk="1" latinLnBrk="0" hangingPunct="1"/>
            <a:r>
              <a:rPr kumimoji="0" lang="de-DE"/>
              <a:t>Vierte Ebene</a:t>
            </a:r>
          </a:p>
          <a:p>
            <a:pPr lvl="4" eaLnBrk="1" latinLnBrk="0" hangingPunct="1"/>
            <a:r>
              <a:rPr kumimoji="0" lang="de-DE"/>
              <a:t>Fünfte Ebene</a:t>
            </a:r>
            <a:endParaRPr kumimoji="0"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7" name="Rechteck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hteck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hteck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F15F727-5546-4853-B171-EAA12838EC71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tivetraining.de/MS112.zip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ironmansoftware.com/" TargetMode="External"/><Relationship Id="rId2" Type="http://schemas.openxmlformats.org/officeDocument/2006/relationships/hyperlink" Target="https://www.pswinformscreato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shgui.com/" TargetMode="Externa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mo11/MS112" TargetMode="Externa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get.org/F/poshrepo/api/v2" TargetMode="Externa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powershell/powershell-team-2021-investments" TargetMode="External"/><Relationship Id="rId2" Type="http://schemas.openxmlformats.org/officeDocument/2006/relationships/hyperlink" Target="https://devblogs.microsoft.com/powershell/" TargetMode="Externa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mailto:pm@activetraining.de" TargetMode="External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67544" y="1916832"/>
            <a:ext cx="8352928" cy="2448272"/>
          </a:xfrm>
        </p:spPr>
        <p:txBody>
          <a:bodyPr>
            <a:normAutofit fontScale="90000"/>
          </a:bodyPr>
          <a:lstStyle/>
          <a:p>
            <a:pPr algn="ctr"/>
            <a:r>
              <a:rPr lang="de-DE" sz="5300" b="1" cap="none" dirty="0" err="1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de-DE" sz="5300" b="1" cap="none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ower</a:t>
            </a:r>
            <a:r>
              <a:rPr lang="de-DE" sz="5300" b="1" cap="none" dirty="0" err="1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de-DE" sz="5300" b="1" cap="none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hell</a:t>
            </a:r>
            <a:r>
              <a:rPr lang="de-DE" b="1" cap="none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de-DE" b="1" cap="none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für </a:t>
            </a:r>
            <a:r>
              <a:rPr lang="de-DE" cap="none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Fort</a:t>
            </a:r>
            <a:r>
              <a:rPr lang="de-DE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geschrittene</a:t>
            </a:r>
            <a:br>
              <a:rPr lang="de-DE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de-DE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3600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DE" sz="3100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MS 112</a:t>
            </a:r>
            <a:r>
              <a:rPr lang="de-DE" sz="3600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anchor="ctr">
            <a:normAutofit/>
          </a:bodyPr>
          <a:lstStyle/>
          <a:p>
            <a:r>
              <a:rPr lang="de-DE" sz="2400" smtClean="0"/>
              <a:t>v1.96 </a:t>
            </a:r>
            <a:r>
              <a:rPr lang="de-DE" sz="2400" dirty="0"/>
              <a:t>– </a:t>
            </a:r>
            <a:r>
              <a:rPr lang="de-DE" sz="2400" dirty="0" smtClean="0"/>
              <a:t>07/07/23</a:t>
            </a:r>
            <a:endParaRPr lang="de-DE" sz="2400" dirty="0"/>
          </a:p>
        </p:txBody>
      </p:sp>
      <p:sp>
        <p:nvSpPr>
          <p:cNvPr id="4" name="Textfeld 3"/>
          <p:cNvSpPr txBox="1"/>
          <p:nvPr/>
        </p:nvSpPr>
        <p:spPr>
          <a:xfrm>
            <a:off x="611560" y="5229200"/>
            <a:ext cx="2223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Peter </a:t>
            </a:r>
            <a:r>
              <a:rPr lang="de-DE" dirty="0" err="1"/>
              <a:t>Monadjemi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/>
              <a:t>pm@activetraining.de</a:t>
            </a:r>
            <a:endParaRPr lang="de-DE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9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89"/>
    </mc:Choice>
    <mc:Fallback xmlns="">
      <p:transition spd="slow" advTm="34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Systemvoraussetzungen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Windows PowerShell 5.1 und/oder </a:t>
            </a:r>
            <a:r>
              <a:rPr lang="de-DE" sz="2400" dirty="0" err="1"/>
              <a:t>PowerShell</a:t>
            </a:r>
            <a:r>
              <a:rPr lang="de-DE" sz="2400" dirty="0"/>
              <a:t> 7.x für Windows</a:t>
            </a:r>
          </a:p>
          <a:p>
            <a:r>
              <a:rPr lang="de-DE" sz="2400" dirty="0"/>
              <a:t>Windows 10/11 oder Windows Server spielt keine Rolle</a:t>
            </a:r>
          </a:p>
          <a:p>
            <a:r>
              <a:rPr lang="de-DE" sz="2400" dirty="0"/>
              <a:t>Kein AD und keine Domänenanmeldung erforderlich</a:t>
            </a:r>
          </a:p>
          <a:p>
            <a:r>
              <a:rPr lang="de-DE" sz="2400" dirty="0"/>
              <a:t>Optionale Tools:</a:t>
            </a:r>
          </a:p>
          <a:p>
            <a:pPr lvl="1"/>
            <a:r>
              <a:rPr lang="de-DE" sz="2000" dirty="0"/>
              <a:t>Visual Studio </a:t>
            </a:r>
            <a:r>
              <a:rPr lang="de-DE" sz="2000" dirty="0" smtClean="0"/>
              <a:t>Code (empfehlenswert)</a:t>
            </a:r>
            <a:endParaRPr lang="de-DE" sz="2000" dirty="0"/>
          </a:p>
          <a:p>
            <a:pPr lvl="1"/>
            <a:r>
              <a:rPr lang="de-DE" sz="2000" dirty="0"/>
              <a:t>Git </a:t>
            </a:r>
            <a:r>
              <a:rPr lang="de-DE" sz="2000" dirty="0" err="1"/>
              <a:t>for</a:t>
            </a:r>
            <a:r>
              <a:rPr lang="de-DE" sz="2000" dirty="0"/>
              <a:t> Windows</a:t>
            </a:r>
          </a:p>
          <a:p>
            <a:pPr lvl="1"/>
            <a:r>
              <a:rPr lang="de-DE" sz="2000" dirty="0"/>
              <a:t>Das </a:t>
            </a:r>
            <a:r>
              <a:rPr lang="de-DE" sz="2000" dirty="0" err="1" smtClean="0"/>
              <a:t>Pester</a:t>
            </a:r>
            <a:r>
              <a:rPr lang="de-DE" sz="2000" dirty="0" smtClean="0"/>
              <a:t>-Modul in einer aktuellen Version</a:t>
            </a:r>
            <a:endParaRPr lang="de-DE" sz="2000" dirty="0"/>
          </a:p>
          <a:p>
            <a:pPr lvl="1"/>
            <a:r>
              <a:rPr lang="de-DE" sz="2000" dirty="0"/>
              <a:t>Weitere Module (u.a. Carbon</a:t>
            </a:r>
            <a:r>
              <a:rPr lang="de-DE" sz="2000" dirty="0" smtClean="0"/>
              <a:t>)</a:t>
            </a:r>
          </a:p>
          <a:p>
            <a:pPr lvl="1"/>
            <a:r>
              <a:rPr lang="de-DE" sz="2000" dirty="0" smtClean="0"/>
              <a:t>WSL2 (Windows Store)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99185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Das </a:t>
            </a:r>
            <a:r>
              <a:rPr lang="de-DE" sz="2800" dirty="0" err="1"/>
              <a:t>RuntimeType</a:t>
            </a:r>
            <a:r>
              <a:rPr lang="de-DE" sz="2800" dirty="0"/>
              <a:t>-Objekt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2548879"/>
          </a:xfrm>
        </p:spPr>
        <p:txBody>
          <a:bodyPr>
            <a:normAutofit/>
          </a:bodyPr>
          <a:lstStyle/>
          <a:p>
            <a:r>
              <a:rPr lang="de-DE" sz="2400" dirty="0"/>
              <a:t>Die </a:t>
            </a:r>
            <a:r>
              <a:rPr lang="de-DE" sz="2400" b="1" dirty="0" err="1"/>
              <a:t>GetType</a:t>
            </a:r>
            <a:r>
              <a:rPr lang="de-DE" sz="2400" b="1" dirty="0"/>
              <a:t>()</a:t>
            </a:r>
            <a:r>
              <a:rPr lang="de-DE" sz="2400" dirty="0"/>
              <a:t>-Methode liefert immer ein </a:t>
            </a:r>
            <a:r>
              <a:rPr lang="de-DE" sz="2400" dirty="0" err="1"/>
              <a:t>RuntimeType</a:t>
            </a:r>
            <a:r>
              <a:rPr lang="de-DE" sz="2400" dirty="0"/>
              <a:t>-Objekt</a:t>
            </a:r>
          </a:p>
          <a:p>
            <a:r>
              <a:rPr lang="de-DE" sz="2400" dirty="0"/>
              <a:t>Es umfasst die komplette Typendefinition</a:t>
            </a:r>
          </a:p>
          <a:p>
            <a:r>
              <a:rPr lang="de-DE" sz="2400" dirty="0"/>
              <a:t>Über Members wie z.B. </a:t>
            </a:r>
            <a:r>
              <a:rPr lang="de-DE" sz="2400" b="1" dirty="0" err="1"/>
              <a:t>GetProperties</a:t>
            </a:r>
            <a:r>
              <a:rPr lang="de-DE" sz="2400" b="1" dirty="0"/>
              <a:t>()</a:t>
            </a:r>
            <a:r>
              <a:rPr lang="de-DE" sz="2400" dirty="0"/>
              <a:t> erhält man die Beschreibung der Members des Typs</a:t>
            </a:r>
          </a:p>
          <a:p>
            <a:r>
              <a:rPr lang="de-DE" sz="2400" dirty="0"/>
              <a:t>Etwas einfacher geht es über die </a:t>
            </a:r>
            <a:r>
              <a:rPr lang="de-DE" sz="2400" b="1" dirty="0" err="1"/>
              <a:t>PsObject</a:t>
            </a:r>
            <a:r>
              <a:rPr lang="de-DE" sz="2400" dirty="0"/>
              <a:t>-Eigenschaft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27584" y="4221088"/>
            <a:ext cx="8064896" cy="16227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$P = </a:t>
            </a:r>
            <a:r>
              <a:rPr lang="de-DE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Get-Process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–ID $PID</a:t>
            </a:r>
          </a:p>
          <a:p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P.GetType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de-DE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GetMembers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().Name</a:t>
            </a:r>
          </a:p>
          <a:p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P.GetType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de-DE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GetProperties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().Name</a:t>
            </a:r>
          </a:p>
          <a:p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P.GetType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de-DE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GetProperty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P.GetType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de-DE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GetProperty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de-DE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").</a:t>
            </a:r>
            <a:r>
              <a:rPr lang="de-DE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GetValue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($P)</a:t>
            </a:r>
          </a:p>
          <a:p>
            <a:endParaRPr lang="de-DE" sz="16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105330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Members eines Objekts auflisten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Per </a:t>
            </a:r>
            <a:r>
              <a:rPr lang="de-DE" sz="2400" b="1" dirty="0" err="1"/>
              <a:t>Get</a:t>
            </a:r>
            <a:r>
              <a:rPr lang="de-DE" sz="2400" b="1" dirty="0"/>
              <a:t>-Member</a:t>
            </a:r>
            <a:r>
              <a:rPr lang="de-DE" sz="2400" dirty="0"/>
              <a:t>-</a:t>
            </a:r>
            <a:r>
              <a:rPr lang="de-DE" sz="2400" dirty="0" err="1"/>
              <a:t>Cmdlet</a:t>
            </a:r>
            <a:r>
              <a:rPr lang="de-DE" sz="2400" dirty="0"/>
              <a:t> erhält man alle Members eines Objekts</a:t>
            </a:r>
          </a:p>
          <a:p>
            <a:r>
              <a:rPr lang="de-DE" sz="2400" dirty="0"/>
              <a:t>Wichtige Parameter:</a:t>
            </a:r>
          </a:p>
          <a:p>
            <a:pPr lvl="1"/>
            <a:r>
              <a:rPr lang="de-DE" sz="2000" dirty="0"/>
              <a:t>Name (nur bestimmte Member)</a:t>
            </a:r>
          </a:p>
          <a:p>
            <a:pPr lvl="1"/>
            <a:r>
              <a:rPr lang="de-DE" sz="2000" dirty="0" err="1"/>
              <a:t>MemberType</a:t>
            </a:r>
            <a:r>
              <a:rPr lang="de-DE" sz="2000" dirty="0"/>
              <a:t> (welche </a:t>
            </a:r>
            <a:r>
              <a:rPr lang="de-DE" sz="2000" dirty="0" err="1"/>
              <a:t>Membertyp</a:t>
            </a:r>
            <a:r>
              <a:rPr lang="de-DE" sz="2000" dirty="0"/>
              <a:t>?)</a:t>
            </a:r>
          </a:p>
          <a:p>
            <a:pPr lvl="1"/>
            <a:r>
              <a:rPr lang="de-DE" sz="2000" dirty="0"/>
              <a:t>View (All , Base, </a:t>
            </a:r>
            <a:r>
              <a:rPr lang="de-DE" sz="2000" dirty="0" err="1"/>
              <a:t>Adapted</a:t>
            </a:r>
            <a:r>
              <a:rPr lang="de-DE" sz="2000" dirty="0"/>
              <a:t> und Extended)</a:t>
            </a:r>
          </a:p>
          <a:p>
            <a:pPr lvl="1"/>
            <a:r>
              <a:rPr lang="de-DE" sz="2000" dirty="0" err="1"/>
              <a:t>Static</a:t>
            </a:r>
            <a:r>
              <a:rPr lang="de-DE" sz="2000" dirty="0"/>
              <a:t> (nur statische Member)</a:t>
            </a:r>
          </a:p>
          <a:p>
            <a:pPr lvl="1"/>
            <a:r>
              <a:rPr lang="de-DE" sz="2000" dirty="0"/>
              <a:t>Force (auch „private“ Member anzeigen)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317414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unsichtbare psobject-Eigenschaft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2692895"/>
          </a:xfrm>
        </p:spPr>
        <p:txBody>
          <a:bodyPr>
            <a:normAutofit/>
          </a:bodyPr>
          <a:lstStyle/>
          <a:p>
            <a:r>
              <a:rPr lang="de-DE" sz="2400" dirty="0"/>
              <a:t>Liefert ein spezielles Objekt, das die „Struktur“ eines Objekts beschreibt</a:t>
            </a:r>
          </a:p>
          <a:p>
            <a:r>
              <a:rPr lang="de-DE" sz="2400" dirty="0"/>
              <a:t>Eigenschaften: Members, </a:t>
            </a:r>
            <a:r>
              <a:rPr lang="de-DE" sz="2400" dirty="0" err="1"/>
              <a:t>Methods</a:t>
            </a:r>
            <a:r>
              <a:rPr lang="de-DE" sz="2400" dirty="0"/>
              <a:t>, Properties und </a:t>
            </a:r>
            <a:r>
              <a:rPr lang="de-DE" sz="2400" dirty="0" err="1"/>
              <a:t>TypeNames</a:t>
            </a:r>
            <a:endParaRPr lang="de-DE" sz="2400" dirty="0"/>
          </a:p>
          <a:p>
            <a:r>
              <a:rPr lang="de-DE" sz="2400" b="1" dirty="0"/>
              <a:t>Tipp</a:t>
            </a:r>
            <a:r>
              <a:rPr lang="de-DE" sz="2400" dirty="0"/>
              <a:t>: Bei einem Typen ist </a:t>
            </a:r>
            <a:r>
              <a:rPr lang="de-DE" sz="2400" b="1" dirty="0" err="1"/>
              <a:t>PsObject</a:t>
            </a:r>
            <a:r>
              <a:rPr lang="de-DE" sz="2400" dirty="0"/>
              <a:t> nicht erforderlich, da man das </a:t>
            </a:r>
            <a:r>
              <a:rPr lang="de-DE" sz="2400" dirty="0" err="1"/>
              <a:t>RuntimeType</a:t>
            </a:r>
            <a:r>
              <a:rPr lang="de-DE" sz="2400" dirty="0"/>
              <a:t>-Objekt, das den Typen beschreibt, auch direkt erhält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27584" y="4467080"/>
            <a:ext cx="5609663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Beispiel: Auflisten der Konstruktoren eines Typs mit ihren Parametern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827584" y="4911902"/>
            <a:ext cx="6089581" cy="6994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PSCredential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GetConstructors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| % -Begin { $i=0} -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$i++; "Konstruktor $i :`n"; $_.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GetParameters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| % { "Name: $($_.Name) - Typ: $($_.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ParameterType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)" }}</a:t>
            </a:r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1619672" y="5157192"/>
            <a:ext cx="0" cy="792088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323528" y="5877272"/>
            <a:ext cx="8527385" cy="3300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Liefert das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RuntimeType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-Objekt, das den Typen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System.Management.Automation.PSCredential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beschreibt</a:t>
            </a: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388344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Eigene Typen definieren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28800"/>
            <a:ext cx="8153400" cy="4495800"/>
          </a:xfrm>
        </p:spPr>
        <p:txBody>
          <a:bodyPr>
            <a:normAutofit/>
          </a:bodyPr>
          <a:lstStyle/>
          <a:p>
            <a:r>
              <a:rPr lang="de-DE" sz="2400" dirty="0"/>
              <a:t>Warum? Wie immer mehr Flexibilität für Abfragen und deren Weiterverarbeitung</a:t>
            </a:r>
          </a:p>
          <a:p>
            <a:r>
              <a:rPr lang="de-DE" sz="2400" dirty="0"/>
              <a:t>Bis Version 5.0 nur über eine externe C#-Definition</a:t>
            </a:r>
          </a:p>
          <a:p>
            <a:r>
              <a:rPr lang="de-DE" sz="2400" dirty="0"/>
              <a:t>Seit Version 5.0 gibt es dafür den </a:t>
            </a:r>
            <a:r>
              <a:rPr lang="de-DE" sz="2400" b="1" dirty="0"/>
              <a:t>class</a:t>
            </a:r>
            <a:r>
              <a:rPr lang="de-DE" sz="2400" dirty="0"/>
              <a:t>-Befehl</a:t>
            </a:r>
          </a:p>
          <a:p>
            <a:r>
              <a:rPr lang="de-DE" sz="2400" dirty="0"/>
              <a:t>Mehr dazu in TB 11</a:t>
            </a:r>
          </a:p>
        </p:txBody>
      </p:sp>
    </p:spTree>
    <p:extLst>
      <p:ext uri="{BB962C8B-B14F-4D97-AF65-F5344CB8AC3E}">
        <p14:creationId xmlns:p14="http://schemas.microsoft.com/office/powerpoint/2010/main" val="170952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Typen hinzufügen über den </a:t>
            </a:r>
            <a:r>
              <a:rPr lang="de-DE" sz="2800" dirty="0" err="1"/>
              <a:t>class</a:t>
            </a:r>
            <a:r>
              <a:rPr lang="de-DE" sz="2800" dirty="0"/>
              <a:t>-Befehl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484784"/>
            <a:ext cx="8229600" cy="3744416"/>
          </a:xfrm>
        </p:spPr>
        <p:txBody>
          <a:bodyPr>
            <a:normAutofit/>
          </a:bodyPr>
          <a:lstStyle/>
          <a:p>
            <a:r>
              <a:rPr lang="de-DE" sz="2400" dirty="0"/>
              <a:t>Neue Typen definieren </a:t>
            </a:r>
            <a:r>
              <a:rPr lang="de-DE" sz="2400" dirty="0" smtClean="0"/>
              <a:t>über </a:t>
            </a:r>
            <a:r>
              <a:rPr lang="de-DE" sz="2400" dirty="0"/>
              <a:t>den </a:t>
            </a:r>
            <a:r>
              <a:rPr lang="de-DE" sz="2400" dirty="0" err="1"/>
              <a:t>class</a:t>
            </a:r>
            <a:r>
              <a:rPr lang="de-DE" sz="2400" dirty="0"/>
              <a:t>-Befehl</a:t>
            </a:r>
          </a:p>
          <a:p>
            <a:r>
              <a:rPr lang="de-DE" sz="2400" dirty="0"/>
              <a:t>Objekte anlegen per </a:t>
            </a:r>
            <a:r>
              <a:rPr lang="de-DE" sz="2400" b="1" dirty="0"/>
              <a:t>New</a:t>
            </a:r>
            <a:r>
              <a:rPr lang="de-DE" sz="2400" b="1" dirty="0" smtClean="0"/>
              <a:t>()-</a:t>
            </a:r>
            <a:r>
              <a:rPr lang="de-DE" sz="2400" dirty="0" smtClean="0"/>
              <a:t>Methode </a:t>
            </a:r>
            <a:r>
              <a:rPr lang="de-DE" sz="2400" dirty="0"/>
              <a:t>oder </a:t>
            </a:r>
            <a:r>
              <a:rPr lang="de-DE" sz="2400" b="1" dirty="0"/>
              <a:t>New-</a:t>
            </a:r>
            <a:r>
              <a:rPr lang="de-DE" sz="2400" b="1" dirty="0" err="1"/>
              <a:t>Object</a:t>
            </a:r>
            <a:endParaRPr lang="de-DE" sz="2400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1187624" y="2591183"/>
            <a:ext cx="3744416" cy="16227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Server</a:t>
            </a:r>
          </a:p>
          <a:p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[</a:t>
            </a:r>
            <a:r>
              <a:rPr lang="de-DE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]$</a:t>
            </a:r>
            <a:r>
              <a:rPr lang="de-DE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endParaRPr lang="de-DE" sz="16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[String]$Name</a:t>
            </a:r>
          </a:p>
          <a:p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[String]$Standort</a:t>
            </a:r>
          </a:p>
          <a:p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211234" y="4502965"/>
            <a:ext cx="4104456" cy="3916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$Server1 = [Server]::new()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199429" y="5223045"/>
            <a:ext cx="6745142" cy="6378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$Server1 = New-Object -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TypeName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Server -Property @{Id="1000";Name="Server1";Standort="Rio de Janeiro"}</a:t>
            </a:r>
          </a:p>
        </p:txBody>
      </p:sp>
      <p:sp>
        <p:nvSpPr>
          <p:cNvPr id="6" name="Ellipse 5"/>
          <p:cNvSpPr/>
          <p:nvPr/>
        </p:nvSpPr>
        <p:spPr>
          <a:xfrm>
            <a:off x="544818" y="2564904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0" name="Ellipse 9"/>
          <p:cNvSpPr/>
          <p:nvPr/>
        </p:nvSpPr>
        <p:spPr>
          <a:xfrm>
            <a:off x="599980" y="4501949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11" name="Ellipse 10"/>
          <p:cNvSpPr/>
          <p:nvPr/>
        </p:nvSpPr>
        <p:spPr>
          <a:xfrm>
            <a:off x="599980" y="5223485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76503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Rolle der </a:t>
            </a:r>
            <a:r>
              <a:rPr lang="de-DE" sz="2800" dirty="0" err="1"/>
              <a:t>Assemblies</a:t>
            </a: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612648" y="1628800"/>
            <a:ext cx="8153400" cy="4495800"/>
          </a:xfrm>
        </p:spPr>
        <p:txBody>
          <a:bodyPr>
            <a:normAutofit/>
          </a:bodyPr>
          <a:lstStyle/>
          <a:p>
            <a:r>
              <a:rPr lang="de-DE" sz="2400" dirty="0" err="1"/>
              <a:t>Assembly</a:t>
            </a:r>
            <a:r>
              <a:rPr lang="de-DE" sz="2400" dirty="0"/>
              <a:t> = Datei, die von der .NET-Laufzeit geladen und ausgeführt werden kann</a:t>
            </a:r>
          </a:p>
          <a:p>
            <a:r>
              <a:rPr lang="de-DE" sz="2400" dirty="0"/>
              <a:t>Die </a:t>
            </a:r>
            <a:r>
              <a:rPr lang="de-DE" sz="2400" dirty="0" err="1"/>
              <a:t>PowerShell</a:t>
            </a:r>
            <a:r>
              <a:rPr lang="de-DE" sz="2400" dirty="0"/>
              <a:t> basiert auf einer Reihe von </a:t>
            </a:r>
            <a:r>
              <a:rPr lang="de-DE" sz="2400" dirty="0" err="1"/>
              <a:t>Assemblies</a:t>
            </a:r>
            <a:r>
              <a:rPr lang="de-DE" sz="2400" dirty="0"/>
              <a:t>, z.B. </a:t>
            </a:r>
            <a:r>
              <a:rPr lang="de-DE" sz="2400" i="1" dirty="0"/>
              <a:t>System.Management.Automation.dll</a:t>
            </a:r>
          </a:p>
          <a:p>
            <a:r>
              <a:rPr lang="de-DE" sz="2400" dirty="0"/>
              <a:t>Eine </a:t>
            </a:r>
            <a:r>
              <a:rPr lang="de-DE" sz="2400" dirty="0" err="1"/>
              <a:t>Assembly</a:t>
            </a:r>
            <a:r>
              <a:rPr lang="de-DE" sz="2400" dirty="0"/>
              <a:t> enthält Typendefinitionen für Klassen, Schnittstellen usw.</a:t>
            </a:r>
          </a:p>
          <a:p>
            <a:r>
              <a:rPr lang="de-DE" sz="2400" dirty="0"/>
              <a:t>Mit dem Start der </a:t>
            </a:r>
            <a:r>
              <a:rPr lang="de-DE" sz="2400" dirty="0" err="1"/>
              <a:t>PowerShell</a:t>
            </a:r>
            <a:r>
              <a:rPr lang="de-DE" sz="2400" dirty="0"/>
              <a:t>-Host-Anwendung werden alle benötigten </a:t>
            </a:r>
            <a:r>
              <a:rPr lang="de-DE" sz="2400" dirty="0" err="1"/>
              <a:t>Assemblies</a:t>
            </a:r>
            <a:r>
              <a:rPr lang="de-DE" sz="2400" dirty="0"/>
              <a:t> enthalten</a:t>
            </a:r>
          </a:p>
          <a:p>
            <a:r>
              <a:rPr lang="de-DE" sz="2400" dirty="0"/>
              <a:t>Die meisten </a:t>
            </a:r>
            <a:r>
              <a:rPr lang="de-DE" sz="2400" dirty="0" err="1"/>
              <a:t>Assemblydateien</a:t>
            </a:r>
            <a:r>
              <a:rPr lang="de-DE" sz="2400" dirty="0"/>
              <a:t> befinden sich im GAC-Verzeichnis (</a:t>
            </a:r>
            <a:r>
              <a:rPr lang="de-DE" sz="2400" i="1" dirty="0"/>
              <a:t>Global </a:t>
            </a:r>
            <a:r>
              <a:rPr lang="de-DE" sz="2400" i="1" dirty="0" err="1"/>
              <a:t>Assembly</a:t>
            </a:r>
            <a:r>
              <a:rPr lang="de-DE" sz="2400" i="1" dirty="0"/>
              <a:t> Cache</a:t>
            </a:r>
            <a:r>
              <a:rPr lang="de-DE" sz="2400" dirty="0"/>
              <a:t>)</a:t>
            </a:r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380848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geladenen </a:t>
            </a:r>
            <a:r>
              <a:rPr lang="de-DE" sz="2800" dirty="0" err="1"/>
              <a:t>Assemblies</a:t>
            </a:r>
            <a:r>
              <a:rPr lang="de-DE" sz="2800" dirty="0"/>
              <a:t> und ihre Typen auflisten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2188840"/>
          </a:xfrm>
        </p:spPr>
        <p:txBody>
          <a:bodyPr>
            <a:normAutofit fontScale="92500" lnSpcReduction="10000"/>
          </a:bodyPr>
          <a:lstStyle/>
          <a:p>
            <a:r>
              <a:rPr lang="de-DE" sz="2400" dirty="0"/>
              <a:t>Über die </a:t>
            </a:r>
            <a:r>
              <a:rPr lang="de-DE" sz="2400" i="1" dirty="0" err="1"/>
              <a:t>AppDomain</a:t>
            </a:r>
            <a:r>
              <a:rPr lang="de-DE" sz="2400" dirty="0"/>
              <a:t>-Klasse und ihre statische Eigenschaft </a:t>
            </a:r>
            <a:r>
              <a:rPr lang="de-DE" sz="2400" b="1" dirty="0" err="1"/>
              <a:t>CurrentDomain</a:t>
            </a:r>
            <a:r>
              <a:rPr lang="de-DE" sz="2400" dirty="0"/>
              <a:t>, die die aktuelle „Anwendungsdomäne“ liefert – diese besitzt die </a:t>
            </a:r>
            <a:r>
              <a:rPr lang="de-DE" sz="2400" b="1" dirty="0" err="1"/>
              <a:t>GetAssemblies</a:t>
            </a:r>
            <a:r>
              <a:rPr lang="de-DE" sz="2400" b="1" dirty="0"/>
              <a:t>()</a:t>
            </a:r>
            <a:r>
              <a:rPr lang="de-DE" sz="2400" dirty="0"/>
              <a:t>-Methode, die alle geladenen </a:t>
            </a:r>
            <a:r>
              <a:rPr lang="de-DE" sz="2400" dirty="0" err="1"/>
              <a:t>Assemblies</a:t>
            </a:r>
            <a:r>
              <a:rPr lang="de-DE" sz="2400" dirty="0"/>
              <a:t> holt</a:t>
            </a:r>
          </a:p>
          <a:p>
            <a:r>
              <a:rPr lang="de-DE" sz="2400" dirty="0"/>
              <a:t>Von der ISE werden deutlich mehr </a:t>
            </a:r>
            <a:r>
              <a:rPr lang="de-DE" sz="2400" dirty="0" err="1"/>
              <a:t>Assemblies</a:t>
            </a:r>
            <a:r>
              <a:rPr lang="de-DE" sz="2400" dirty="0"/>
              <a:t> geladen als bei </a:t>
            </a:r>
            <a:r>
              <a:rPr lang="de-DE" sz="2400" i="1" dirty="0"/>
              <a:t>PowerShell.exe</a:t>
            </a:r>
            <a:r>
              <a:rPr lang="de-DE" sz="2400" dirty="0"/>
              <a:t> (Konsole)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63588" y="4064298"/>
            <a:ext cx="3658296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Beispiel: Auflisten der geladenen </a:t>
            </a:r>
            <a:r>
              <a:rPr lang="de-DE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Assemblies</a:t>
            </a:r>
            <a:endParaRPr lang="de-DE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863588" y="4509120"/>
            <a:ext cx="6089581" cy="3916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AppDomain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]::</a:t>
            </a:r>
            <a:r>
              <a:rPr lang="de-DE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CurrentDomain.GetAssemblies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cxnSp>
        <p:nvCxnSpPr>
          <p:cNvPr id="7" name="Gerade Verbindung mit Pfeil 6"/>
          <p:cNvCxnSpPr/>
          <p:nvPr/>
        </p:nvCxnSpPr>
        <p:spPr>
          <a:xfrm flipH="1">
            <a:off x="3023828" y="4839192"/>
            <a:ext cx="360040" cy="462016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2711578" y="5331176"/>
            <a:ext cx="456266" cy="3300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GAC</a:t>
            </a:r>
          </a:p>
        </p:txBody>
      </p:sp>
      <p:cxnSp>
        <p:nvCxnSpPr>
          <p:cNvPr id="10" name="Gerade Verbindung mit Pfeil 9"/>
          <p:cNvCxnSpPr>
            <a:stCxn id="5" idx="2"/>
          </p:cNvCxnSpPr>
          <p:nvPr/>
        </p:nvCxnSpPr>
        <p:spPr>
          <a:xfrm>
            <a:off x="3908379" y="4900748"/>
            <a:ext cx="0" cy="40046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3563888" y="5331176"/>
            <a:ext cx="796102" cy="3300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Version</a:t>
            </a:r>
          </a:p>
        </p:txBody>
      </p:sp>
      <p:cxnSp>
        <p:nvCxnSpPr>
          <p:cNvPr id="13" name="Gerade Verbindung mit Pfeil 12"/>
          <p:cNvCxnSpPr/>
          <p:nvPr/>
        </p:nvCxnSpPr>
        <p:spPr>
          <a:xfrm>
            <a:off x="4359990" y="4839192"/>
            <a:ext cx="356026" cy="390008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4572000" y="5331176"/>
            <a:ext cx="881061" cy="3300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Location</a:t>
            </a: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92940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200" dirty="0"/>
              <a:t>Typen erweitern über das Add-Type-</a:t>
            </a:r>
            <a:r>
              <a:rPr lang="de-DE" sz="3200" dirty="0" err="1"/>
              <a:t>Cmdlet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556792"/>
            <a:ext cx="8229600" cy="2592288"/>
          </a:xfrm>
        </p:spPr>
        <p:txBody>
          <a:bodyPr>
            <a:normAutofit/>
          </a:bodyPr>
          <a:lstStyle/>
          <a:p>
            <a:r>
              <a:rPr lang="de-DE" sz="2400" dirty="0"/>
              <a:t>Ein Typ ist bei der </a:t>
            </a:r>
            <a:r>
              <a:rPr lang="de-DE" sz="2400" dirty="0" err="1"/>
              <a:t>PowerShell</a:t>
            </a:r>
            <a:r>
              <a:rPr lang="de-DE" sz="2400" dirty="0"/>
              <a:t> keine starre Angelegenheit, sondern kann flexibel um weitere Members erweitert werden:</a:t>
            </a:r>
          </a:p>
          <a:p>
            <a:pPr lvl="1"/>
            <a:r>
              <a:rPr lang="de-DE" sz="2000" dirty="0"/>
              <a:t>Über eine Typendefinitionsdatei (XML-Format), die per </a:t>
            </a:r>
            <a:r>
              <a:rPr lang="de-DE" sz="2000" b="1" dirty="0"/>
              <a:t>Update-</a:t>
            </a:r>
            <a:r>
              <a:rPr lang="de-DE" sz="2000" b="1" dirty="0" err="1"/>
              <a:t>TypeData</a:t>
            </a:r>
            <a:r>
              <a:rPr lang="de-DE" sz="2000" dirty="0"/>
              <a:t>-</a:t>
            </a:r>
            <a:r>
              <a:rPr lang="de-DE" sz="2000" dirty="0" err="1"/>
              <a:t>Cmdlet</a:t>
            </a:r>
            <a:r>
              <a:rPr lang="de-DE" sz="2000" dirty="0"/>
              <a:t> geladen wird</a:t>
            </a:r>
          </a:p>
          <a:p>
            <a:pPr lvl="1"/>
            <a:r>
              <a:rPr lang="de-DE" sz="2000" dirty="0"/>
              <a:t>Über die direkte Angabe des neuen Members beim Aufruf des </a:t>
            </a:r>
            <a:r>
              <a:rPr lang="de-DE" sz="2000" b="1" dirty="0"/>
              <a:t>Update-</a:t>
            </a:r>
            <a:r>
              <a:rPr lang="de-DE" sz="2000" b="1" dirty="0" err="1"/>
              <a:t>TypeData</a:t>
            </a:r>
            <a:r>
              <a:rPr lang="de-DE" sz="2000" dirty="0"/>
              <a:t>-</a:t>
            </a:r>
            <a:r>
              <a:rPr lang="de-DE" sz="2000" dirty="0" err="1"/>
              <a:t>Cmdlets</a:t>
            </a:r>
            <a:endParaRPr lang="de-DE" sz="2000" dirty="0"/>
          </a:p>
          <a:p>
            <a:pPr lvl="1"/>
            <a:endParaRPr lang="de-DE" sz="2400" dirty="0"/>
          </a:p>
        </p:txBody>
      </p:sp>
      <p:sp>
        <p:nvSpPr>
          <p:cNvPr id="4" name="Textfeld 3"/>
          <p:cNvSpPr txBox="1"/>
          <p:nvPr/>
        </p:nvSpPr>
        <p:spPr>
          <a:xfrm>
            <a:off x="851194" y="4365104"/>
            <a:ext cx="7609238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Beispiel: Erweitern des </a:t>
            </a:r>
            <a:r>
              <a:rPr lang="de-DE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FileInfo</a:t>
            </a:r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-Typs um eine Eigenschaft: IsPs1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851194" y="4809926"/>
            <a:ext cx="7609238" cy="7917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Update-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TypeData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TypeName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System.IO.FileInfo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MemberType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ScriptProperty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`</a:t>
            </a:r>
          </a:p>
          <a:p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-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MemberName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IsPs1 -Value { [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System.IO.Path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]::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GetExtension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this.FullName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-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".ps1"}</a:t>
            </a:r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3563888" y="5067295"/>
            <a:ext cx="0" cy="750743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2195736" y="5818038"/>
            <a:ext cx="2514906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Typ, der erweitert werden soll</a:t>
            </a:r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6228184" y="5324664"/>
            <a:ext cx="0" cy="421366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5652120" y="5818038"/>
            <a:ext cx="2397502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Steht für ein </a:t>
            </a:r>
            <a:r>
              <a:rPr lang="de-DE" dirty="0" err="1"/>
              <a:t>FileInfo</a:t>
            </a:r>
            <a:r>
              <a:rPr lang="de-DE" dirty="0"/>
              <a:t>-Objekt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2561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Zusammenfassung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Alles basiert auf Objekten und deren Typen</a:t>
            </a:r>
          </a:p>
          <a:p>
            <a:r>
              <a:rPr lang="de-DE" sz="2400" dirty="0"/>
              <a:t>Objekt = "Gegenstand" – Typ = Definition der Objektstruktur</a:t>
            </a:r>
          </a:p>
          <a:p>
            <a:r>
              <a:rPr lang="de-DE" sz="2400" dirty="0"/>
              <a:t>Get-Member listet die Members eines Objekts auf</a:t>
            </a:r>
          </a:p>
          <a:p>
            <a:r>
              <a:rPr lang="de-DE" sz="2400" dirty="0"/>
              <a:t>Alle Typendefinitionen sind in Assemblies (Dateien) enthalten</a:t>
            </a:r>
          </a:p>
          <a:p>
            <a:r>
              <a:rPr lang="de-DE" sz="2400" dirty="0"/>
              <a:t>Die PowerShell-Assembly heißt System.Management.Automation.dll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592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Übung Nr. 3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Die Ausgabe von </a:t>
            </a:r>
            <a:r>
              <a:rPr lang="de-DE" sz="2400" b="1" dirty="0" err="1"/>
              <a:t>Get-ChildItem</a:t>
            </a:r>
            <a:r>
              <a:rPr lang="de-DE" sz="2400" dirty="0"/>
              <a:t> mit einem Verzeichnispfad soll um eine Eigenschaft Wochentag erweitert werden, die für den Wochentag steht, an dem die Datei oder das Verzeichnis angelegt wurde</a:t>
            </a:r>
          </a:p>
        </p:txBody>
      </p:sp>
    </p:spTree>
    <p:extLst>
      <p:ext uri="{BB962C8B-B14F-4D97-AF65-F5344CB8AC3E}">
        <p14:creationId xmlns:p14="http://schemas.microsoft.com/office/powerpoint/2010/main" val="185332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Der Foliensatz und die Beispiele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340968"/>
          </a:xfrm>
        </p:spPr>
        <p:txBody>
          <a:bodyPr vert="horz" lIns="91440" tIns="45720" rIns="91440" bIns="45720" anchor="t">
            <a:normAutofit/>
          </a:bodyPr>
          <a:lstStyle/>
          <a:p>
            <a:r>
              <a:rPr lang="de-DE" sz="2400" dirty="0" smtClean="0">
                <a:ea typeface="Verdana"/>
              </a:rPr>
              <a:t>Die Folien werden laufend aktualisiert</a:t>
            </a:r>
          </a:p>
          <a:p>
            <a:r>
              <a:rPr lang="de-DE" sz="2400" dirty="0" smtClean="0">
                <a:ea typeface="Verdana"/>
              </a:rPr>
              <a:t>Den </a:t>
            </a:r>
            <a:r>
              <a:rPr lang="de-DE" sz="2400" dirty="0">
                <a:ea typeface="Verdana"/>
              </a:rPr>
              <a:t>Foliensatz und alle Beispiele gibt es unter</a:t>
            </a:r>
            <a:r>
              <a:rPr lang="de-DE" sz="2400" dirty="0"/>
              <a:t/>
            </a:r>
            <a:br>
              <a:rPr lang="de-DE" sz="2400" dirty="0"/>
            </a:br>
            <a:r>
              <a:rPr lang="de-DE" sz="2400" dirty="0">
                <a:ea typeface="Verdana"/>
                <a:hlinkClick r:id="rId2"/>
              </a:rPr>
              <a:t>https://www.activetraining.de/MS112.zip</a:t>
            </a:r>
            <a:endParaRPr lang="de-DE" sz="2400" dirty="0">
              <a:ea typeface="Verdana"/>
            </a:endParaRPr>
          </a:p>
          <a:p>
            <a:r>
              <a:rPr lang="de-DE" sz="2400" dirty="0"/>
              <a:t>Download über den Browser oder </a:t>
            </a:r>
            <a:r>
              <a:rPr lang="de-DE" sz="2400" dirty="0" smtClean="0"/>
              <a:t>direkt per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(Tipp: </a:t>
            </a:r>
            <a:r>
              <a:rPr lang="de-DE" sz="2400" b="1" dirty="0" err="1" smtClean="0"/>
              <a:t>Invoke-WebRequest</a:t>
            </a:r>
            <a:r>
              <a:rPr lang="de-DE" sz="2400" dirty="0" err="1" smtClean="0"/>
              <a:t>-Cmdlet</a:t>
            </a:r>
            <a:r>
              <a:rPr lang="de-DE" sz="2400" dirty="0" smtClean="0"/>
              <a:t>)</a:t>
            </a:r>
            <a:endParaRPr lang="de-DE" sz="2400" dirty="0"/>
          </a:p>
          <a:p>
            <a:r>
              <a:rPr lang="de-DE" sz="2400" b="1" dirty="0">
                <a:ea typeface="Verdana"/>
              </a:rPr>
              <a:t>Wichtig:</a:t>
            </a:r>
            <a:r>
              <a:rPr lang="de-DE" sz="2400" dirty="0">
                <a:ea typeface="Verdana"/>
              </a:rPr>
              <a:t> Sollte der Internet-Zugang eingeschränkt sein, stehen alle Dateien auch offline zur Verfügung!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25991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Lektion 6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Umgang</a:t>
            </a:r>
            <a:r>
              <a:rPr lang="de-DE" baseline="0" dirty="0"/>
              <a:t> mit </a:t>
            </a:r>
            <a:r>
              <a:rPr lang="de-DE" baseline="0" dirty="0" err="1"/>
              <a:t>Hashtables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614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Themen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28800"/>
            <a:ext cx="8153400" cy="4495800"/>
          </a:xfrm>
        </p:spPr>
        <p:txBody>
          <a:bodyPr/>
          <a:lstStyle/>
          <a:p>
            <a:r>
              <a:rPr lang="de-DE" sz="2400" dirty="0"/>
              <a:t>Eine </a:t>
            </a:r>
            <a:r>
              <a:rPr lang="de-DE" sz="2400" dirty="0" err="1"/>
              <a:t>Hashtable</a:t>
            </a:r>
            <a:r>
              <a:rPr lang="de-DE" sz="2400" dirty="0"/>
              <a:t> ist nur…</a:t>
            </a:r>
          </a:p>
          <a:p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hash</a:t>
            </a:r>
            <a:r>
              <a:rPr lang="de-DE" sz="2400" dirty="0"/>
              <a:t> = „zerhacken“</a:t>
            </a:r>
          </a:p>
          <a:p>
            <a:r>
              <a:rPr lang="de-DE" sz="2400" dirty="0" err="1"/>
              <a:t>Hashtables</a:t>
            </a:r>
            <a:r>
              <a:rPr lang="de-DE" sz="2400" dirty="0"/>
              <a:t> anlegen</a:t>
            </a:r>
          </a:p>
          <a:p>
            <a:r>
              <a:rPr lang="de-DE" sz="2400" dirty="0"/>
              <a:t>Keys und Values</a:t>
            </a:r>
          </a:p>
          <a:p>
            <a:r>
              <a:rPr lang="de-DE" sz="2400" dirty="0"/>
              <a:t>Sehr praktisch: </a:t>
            </a:r>
            <a:r>
              <a:rPr lang="de-DE" sz="2400" dirty="0" err="1"/>
              <a:t>GetEnumerator</a:t>
            </a:r>
            <a:r>
              <a:rPr lang="de-DE" sz="2400" dirty="0"/>
              <a:t>()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267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Hashtable</a:t>
            </a:r>
            <a:r>
              <a:rPr lang="de-DE" dirty="0"/>
              <a:t> ist nur…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sz="2400" dirty="0"/>
              <a:t>Liste (Array) mit Schlüssel=Wert-Paaren als Inhalte</a:t>
            </a:r>
          </a:p>
          <a:p>
            <a:r>
              <a:rPr lang="de-DE" sz="2400" dirty="0"/>
              <a:t>Schlüssel = beliebiger Wert, der eindeutig sein muss</a:t>
            </a:r>
          </a:p>
          <a:p>
            <a:r>
              <a:rPr lang="de-DE" sz="2400" dirty="0"/>
              <a:t>Wert = beliebiger Wert, der in einer Liste abgelegt werden soll</a:t>
            </a:r>
          </a:p>
          <a:p>
            <a:r>
              <a:rPr lang="de-DE" sz="2400" dirty="0"/>
              <a:t>Vorteil gegenüber einer einfachen Liste</a:t>
            </a:r>
          </a:p>
          <a:p>
            <a:pPr lvl="1"/>
            <a:r>
              <a:rPr lang="de-DE" sz="2000" dirty="0"/>
              <a:t>Jeder Wert wird über einen </a:t>
            </a:r>
            <a:r>
              <a:rPr lang="de-DE" sz="2000" dirty="0" err="1"/>
              <a:t>indivuellen</a:t>
            </a:r>
            <a:r>
              <a:rPr lang="de-DE" sz="2000" dirty="0"/>
              <a:t> Schlüssel angesprochen</a:t>
            </a:r>
          </a:p>
          <a:p>
            <a:pPr lvl="1"/>
            <a:r>
              <a:rPr lang="de-DE" sz="2000" dirty="0"/>
              <a:t>Sehr viel schneller Zugriff nach bestimmten Werten, da keine Suche erforderlich ist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6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hash</a:t>
            </a:r>
            <a:r>
              <a:rPr lang="de-DE" sz="2800" dirty="0"/>
              <a:t> = „zerhacken“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061048"/>
          </a:xfrm>
        </p:spPr>
        <p:txBody>
          <a:bodyPr/>
          <a:lstStyle/>
          <a:p>
            <a:r>
              <a:rPr lang="de-DE" sz="2400" dirty="0"/>
              <a:t>Begriff stammt aus der Informatik</a:t>
            </a:r>
          </a:p>
          <a:p>
            <a:r>
              <a:rPr lang="de-DE" sz="2400" dirty="0"/>
              <a:t>Die deutsche Bezeichnung ist „Streuwert“ (Wikipedia)</a:t>
            </a:r>
          </a:p>
          <a:p>
            <a:r>
              <a:rPr lang="de-DE" sz="2400" dirty="0"/>
              <a:t>Jedem Wert der </a:t>
            </a:r>
            <a:r>
              <a:rPr lang="de-DE" sz="2400" dirty="0" err="1"/>
              <a:t>Hashtable</a:t>
            </a:r>
            <a:r>
              <a:rPr lang="de-DE" sz="2400" dirty="0"/>
              <a:t> wird intern ein Hashwert zugeordnet, der von einer Hashfunktion gebildet wird</a:t>
            </a:r>
          </a:p>
          <a:p>
            <a:r>
              <a:rPr lang="de-DE" sz="2400" dirty="0"/>
              <a:t>Am Ende ist der Hashwert nur eine Zahl</a:t>
            </a:r>
          </a:p>
          <a:p>
            <a:r>
              <a:rPr lang="de-DE" sz="2400" dirty="0"/>
              <a:t>Gute Beschreibung: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9552" y="4437112"/>
            <a:ext cx="7609238" cy="51473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de-DE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docs.microsoft.com</a:t>
            </a:r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/en-</a:t>
            </a:r>
            <a:r>
              <a:rPr lang="de-DE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</a:t>
            </a:r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de-DE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powershell</a:t>
            </a:r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de-DE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scripting</a:t>
            </a:r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de-DE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</a:t>
            </a:r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de-DE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deep-dives</a:t>
            </a:r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de-DE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everything-about-hashtable?view</a:t>
            </a:r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=powershell-7.2</a:t>
            </a:r>
          </a:p>
        </p:txBody>
      </p:sp>
    </p:spTree>
    <p:extLst>
      <p:ext uri="{BB962C8B-B14F-4D97-AF65-F5344CB8AC3E}">
        <p14:creationId xmlns:p14="http://schemas.microsoft.com/office/powerpoint/2010/main" val="237856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Hashtables</a:t>
            </a:r>
            <a:r>
              <a:rPr lang="de-DE" sz="2800" dirty="0"/>
              <a:t> statisch anlegen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Die Schreibweise ist @{key1=value1;key2=value2}</a:t>
            </a:r>
          </a:p>
          <a:p>
            <a:r>
              <a:rPr lang="de-DE" sz="2400" dirty="0"/>
              <a:t>Leere </a:t>
            </a:r>
            <a:r>
              <a:rPr lang="de-DE" sz="2400" dirty="0" err="1"/>
              <a:t>Hashtable</a:t>
            </a:r>
            <a:r>
              <a:rPr lang="de-DE" sz="2400" dirty="0"/>
              <a:t> mit @{}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827584" y="2780928"/>
            <a:ext cx="7609238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Beispiel: </a:t>
            </a:r>
            <a:r>
              <a:rPr lang="de-DE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Hashtable</a:t>
            </a:r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mit drei Werten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827584" y="3230709"/>
            <a:ext cx="7609238" cy="3608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$h = @{k1=100; k2=200; k3=300}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33127" y="3861048"/>
            <a:ext cx="7609238" cy="1868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$h["k1"]</a:t>
            </a:r>
          </a:p>
          <a:p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</a:p>
          <a:p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$h["k3"]</a:t>
            </a:r>
            <a:b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b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$h.k2</a:t>
            </a:r>
            <a:b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</a:p>
          <a:p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$h[k1]</a:t>
            </a:r>
            <a:b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!!! Fehler !!!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827584" y="5852615"/>
            <a:ext cx="7609238" cy="3608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$h.k3 = "400"</a:t>
            </a:r>
          </a:p>
        </p:txBody>
      </p:sp>
    </p:spTree>
    <p:extLst>
      <p:ext uri="{BB962C8B-B14F-4D97-AF65-F5344CB8AC3E}">
        <p14:creationId xmlns:p14="http://schemas.microsoft.com/office/powerpoint/2010/main" val="108815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Hashtables</a:t>
            </a:r>
            <a:r>
              <a:rPr lang="de-DE" sz="2800" dirty="0"/>
              <a:t> dynamisch anlegen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Schlüssel-Wert-Paare können auch dynamisch hinzugefügt werden</a:t>
            </a:r>
          </a:p>
          <a:p>
            <a:endParaRPr lang="de-DE" sz="2400" dirty="0"/>
          </a:p>
        </p:txBody>
      </p:sp>
      <p:sp>
        <p:nvSpPr>
          <p:cNvPr id="6" name="Textfeld 5"/>
          <p:cNvSpPr txBox="1"/>
          <p:nvPr/>
        </p:nvSpPr>
        <p:spPr>
          <a:xfrm>
            <a:off x="827584" y="2636912"/>
            <a:ext cx="7609238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Beispiel: Schlüssel = Monatsname Value= Anzahl Tage pro Monat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827584" y="3140968"/>
            <a:ext cx="7609238" cy="30538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 C:\Users\pemo20&gt; $h = @{}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 C:\Users\pemo20&gt; 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($m=1;$m-le12;$m++)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 {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   $h[(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-Date -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Month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$m -Format MMMM)] = [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]::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DaysInMonth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(2012, $m)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 }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 C:\Users\pemo20&gt; $h</a:t>
            </a:r>
          </a:p>
          <a:p>
            <a:endParaRPr lang="de-DE" sz="9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                           Value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----                           -----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                            31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Juni                           30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Juli                           31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Dezember                       31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Januar                         31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April                          30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September                      30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Oktober                        31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November                       30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Februar                        29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August                         31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März                           31</a:t>
            </a:r>
          </a:p>
        </p:txBody>
      </p:sp>
    </p:spTree>
    <p:extLst>
      <p:ext uri="{BB962C8B-B14F-4D97-AF65-F5344CB8AC3E}">
        <p14:creationId xmlns:p14="http://schemas.microsoft.com/office/powerpoint/2010/main" val="388033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Die Schlüssel einer </a:t>
            </a:r>
            <a:r>
              <a:rPr lang="de-DE" sz="2800" dirty="0" err="1"/>
              <a:t>Hashtable</a:t>
            </a:r>
            <a:r>
              <a:rPr lang="de-DE" sz="2800" dirty="0"/>
              <a:t> sind nicht sortiert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b="1" dirty="0"/>
              <a:t>Lösung</a:t>
            </a:r>
            <a:r>
              <a:rPr lang="de-DE" sz="2400" dirty="0"/>
              <a:t>: </a:t>
            </a:r>
            <a:r>
              <a:rPr lang="de-DE" sz="2400" i="1" dirty="0"/>
              <a:t>[</a:t>
            </a:r>
            <a:r>
              <a:rPr lang="de-DE" sz="2400" i="1" dirty="0" err="1"/>
              <a:t>Ordered</a:t>
            </a:r>
            <a:r>
              <a:rPr lang="de-DE" sz="2400" i="1" dirty="0"/>
              <a:t>] </a:t>
            </a:r>
            <a:r>
              <a:rPr lang="de-DE" sz="2400" dirty="0"/>
              <a:t>beim Anlegen verwenden</a:t>
            </a:r>
          </a:p>
          <a:p>
            <a:r>
              <a:rPr lang="de-DE" sz="2400" dirty="0"/>
              <a:t>Anstelle </a:t>
            </a:r>
            <a:r>
              <a:rPr lang="de-DE" sz="2400" dirty="0" smtClean="0"/>
              <a:t>eines </a:t>
            </a:r>
            <a:r>
              <a:rPr lang="de-DE" sz="2400" i="1" dirty="0" err="1" smtClean="0"/>
              <a:t>Hashtable</a:t>
            </a:r>
            <a:r>
              <a:rPr lang="de-DE" sz="2400" i="1" dirty="0" smtClean="0"/>
              <a:t>-</a:t>
            </a:r>
            <a:r>
              <a:rPr lang="de-DE" sz="2400" dirty="0" smtClean="0"/>
              <a:t> </a:t>
            </a:r>
            <a:r>
              <a:rPr lang="de-DE" sz="2400" dirty="0"/>
              <a:t>wird ein </a:t>
            </a:r>
            <a:r>
              <a:rPr lang="de-DE" sz="2400" i="1" dirty="0" err="1"/>
              <a:t>OrderedDictionary</a:t>
            </a:r>
            <a:r>
              <a:rPr lang="de-DE" sz="2400" i="1" dirty="0"/>
              <a:t>-Objekt</a:t>
            </a:r>
            <a:r>
              <a:rPr lang="de-DE" sz="2400" dirty="0"/>
              <a:t> angelegt</a:t>
            </a:r>
            <a:endParaRPr lang="de-DE" sz="2800" dirty="0"/>
          </a:p>
        </p:txBody>
      </p:sp>
      <p:sp>
        <p:nvSpPr>
          <p:cNvPr id="6" name="Textfeld 5"/>
          <p:cNvSpPr txBox="1"/>
          <p:nvPr/>
        </p:nvSpPr>
        <p:spPr>
          <a:xfrm>
            <a:off x="1043608" y="3140968"/>
            <a:ext cx="7609238" cy="30538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 C:\Users\pemo20&gt; $h = [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Ordered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]@{}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 C:\Users\pemo20&gt; 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($m=1;$m-le12;$m++)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 {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   $h[(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-Date -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Month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$m -Format MMMM)] = [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]::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DaysInMonth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(2012, $m)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 }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 C:\Users\pemo20&gt; $h</a:t>
            </a:r>
          </a:p>
          <a:p>
            <a:endParaRPr lang="de-DE" sz="9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                           Value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----                           -----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Januar                         31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Februar                        29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März                           31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April                          30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                            31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Juni                           30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Juli                           31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August                         31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September                      30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Oktober                        31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November                       30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Dezember                       31</a:t>
            </a:r>
          </a:p>
        </p:txBody>
      </p:sp>
    </p:spTree>
    <p:extLst>
      <p:ext uri="{BB962C8B-B14F-4D97-AF65-F5344CB8AC3E}">
        <p14:creationId xmlns:p14="http://schemas.microsoft.com/office/powerpoint/2010/main" val="304750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Credential</a:t>
            </a:r>
            <a:r>
              <a:rPr lang="de-DE" sz="2800" dirty="0"/>
              <a:t>-Verwaltung über eine </a:t>
            </a:r>
            <a:r>
              <a:rPr lang="de-DE" sz="2800" dirty="0" err="1"/>
              <a:t>Hashtable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sz="2400" dirty="0"/>
              <a:t>Schlüssel = Servername/IP-Adresse</a:t>
            </a:r>
          </a:p>
          <a:p>
            <a:r>
              <a:rPr lang="de-DE" sz="2400" dirty="0"/>
              <a:t>Wert = </a:t>
            </a:r>
            <a:r>
              <a:rPr lang="de-DE" sz="2400" i="1" dirty="0" err="1"/>
              <a:t>PSCredential</a:t>
            </a:r>
            <a:r>
              <a:rPr lang="de-DE" sz="2400" dirty="0"/>
              <a:t>-Objekt</a:t>
            </a:r>
            <a:endParaRPr lang="de-DE" dirty="0"/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99592" y="2780928"/>
            <a:ext cx="7609238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Beispiel: </a:t>
            </a:r>
            <a:r>
              <a:rPr lang="de-DE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Credential</a:t>
            </a:r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-Zuordnung über eine </a:t>
            </a:r>
            <a:r>
              <a:rPr lang="de-DE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Hashtable</a:t>
            </a:r>
            <a:endParaRPr lang="de-DE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899592" y="3284984"/>
            <a:ext cx="7609238" cy="1807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$h = @{}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$Cred1 = 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Get-Credential</a:t>
            </a:r>
            <a:endParaRPr lang="de-DE" sz="9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$Cred2 = 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Get-Credential</a:t>
            </a:r>
            <a:endParaRPr lang="de-DE" sz="9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$Cred3 = 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Get-Credential</a:t>
            </a:r>
            <a:endParaRPr lang="de-DE" sz="9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$h["Server1"] = $Cred1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$h["Server2"] = $Cred2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$h["Server3"] = $Cred3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($Server in $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h.keys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-Command –Computername $Server –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Scriptblock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ipconfig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–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Credential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h.$Server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92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Sehr praktisch: </a:t>
            </a:r>
            <a:r>
              <a:rPr lang="de-DE" sz="2800" dirty="0" err="1"/>
              <a:t>GetEnumerator</a:t>
            </a:r>
            <a:r>
              <a:rPr lang="de-DE" sz="2800" dirty="0"/>
              <a:t>()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Egal, wie viele Einträge eine </a:t>
            </a:r>
            <a:r>
              <a:rPr lang="de-DE" sz="2400" dirty="0" err="1"/>
              <a:t>Hashtable</a:t>
            </a:r>
            <a:r>
              <a:rPr lang="de-DE" sz="2400" dirty="0"/>
              <a:t> enthält, es ist immer ein </a:t>
            </a:r>
            <a:r>
              <a:rPr lang="de-DE" sz="2400" dirty="0" smtClean="0"/>
              <a:t>einzelnes Objekt</a:t>
            </a:r>
            <a:endParaRPr lang="de-DE" sz="2400" dirty="0"/>
          </a:p>
          <a:p>
            <a:r>
              <a:rPr lang="de-DE" sz="2400" dirty="0"/>
              <a:t>Sollen alle Key-Value-Paare als einzelne Objekte behandelt werden, muss ein </a:t>
            </a:r>
            <a:r>
              <a:rPr lang="de-DE" sz="2400" i="1" dirty="0" err="1" smtClean="0"/>
              <a:t>GetEnumerator</a:t>
            </a:r>
            <a:r>
              <a:rPr lang="de-DE" sz="2400" i="1" dirty="0" smtClean="0"/>
              <a:t>()</a:t>
            </a:r>
            <a:r>
              <a:rPr lang="de-DE" sz="2400" dirty="0" smtClean="0"/>
              <a:t>-Aufruf </a:t>
            </a:r>
            <a:r>
              <a:rPr lang="de-DE" sz="2400" dirty="0"/>
              <a:t>angehängt werden</a:t>
            </a:r>
          </a:p>
          <a:p>
            <a:endParaRPr lang="de-DE" sz="2400" dirty="0"/>
          </a:p>
        </p:txBody>
      </p:sp>
      <p:sp>
        <p:nvSpPr>
          <p:cNvPr id="6" name="Textfeld 5"/>
          <p:cNvSpPr txBox="1"/>
          <p:nvPr/>
        </p:nvSpPr>
        <p:spPr>
          <a:xfrm>
            <a:off x="1043608" y="4386420"/>
            <a:ext cx="7609238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Beispiel: Geht nicht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043608" y="4797152"/>
            <a:ext cx="7609238" cy="2839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$h | 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Where-Object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Name –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"Server1"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043608" y="5462058"/>
            <a:ext cx="7609238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Beispiel: Geht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043608" y="5877272"/>
            <a:ext cx="7609238" cy="2839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h.GetEnumerator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| 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Where-Object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Name –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"Server1"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043608" y="3363948"/>
            <a:ext cx="7609238" cy="6994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$h = @{}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$h["Server1"] = 0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$h["Server2"] = 1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$h["Server3"] = 3</a:t>
            </a:r>
          </a:p>
        </p:txBody>
      </p:sp>
    </p:spTree>
    <p:extLst>
      <p:ext uri="{BB962C8B-B14F-4D97-AF65-F5344CB8AC3E}">
        <p14:creationId xmlns:p14="http://schemas.microsoft.com/office/powerpoint/2010/main" val="289618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Hashtables</a:t>
            </a:r>
            <a:r>
              <a:rPr lang="de-DE" sz="2800" dirty="0"/>
              <a:t> in der Praxis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800" dirty="0" err="1"/>
              <a:t>Hashtables</a:t>
            </a:r>
            <a:r>
              <a:rPr lang="de-DE" sz="2800" dirty="0"/>
              <a:t> kommen in der </a:t>
            </a:r>
            <a:r>
              <a:rPr lang="de-DE" sz="2800" dirty="0" err="1"/>
              <a:t>PowerShell</a:t>
            </a:r>
            <a:r>
              <a:rPr lang="de-DE" sz="2800" dirty="0"/>
              <a:t>-Praxis an mehreren Stellen vor</a:t>
            </a:r>
          </a:p>
          <a:p>
            <a:pPr lvl="1"/>
            <a:r>
              <a:rPr lang="de-DE" sz="2400" dirty="0"/>
              <a:t>Beim Bilden von </a:t>
            </a:r>
            <a:r>
              <a:rPr lang="de-DE" sz="2400" dirty="0" err="1"/>
              <a:t>Propertie</a:t>
            </a:r>
            <a:r>
              <a:rPr lang="de-DE" sz="2400" dirty="0"/>
              <a:t> s bei </a:t>
            </a:r>
            <a:r>
              <a:rPr lang="de-DE" sz="2400" i="1" dirty="0"/>
              <a:t>Select-</a:t>
            </a:r>
            <a:r>
              <a:rPr lang="de-DE" sz="2400" i="1" dirty="0" err="1"/>
              <a:t>Object</a:t>
            </a:r>
            <a:endParaRPr lang="de-DE" sz="2400" i="1" dirty="0"/>
          </a:p>
          <a:p>
            <a:pPr lvl="1"/>
            <a:r>
              <a:rPr lang="de-DE" sz="2400" dirty="0"/>
              <a:t>Beim Zusammenfassen mehrerer Parameterargumente (Stichwort: </a:t>
            </a:r>
            <a:r>
              <a:rPr lang="de-DE" sz="2400" dirty="0" err="1"/>
              <a:t>Splatting</a:t>
            </a:r>
            <a:r>
              <a:rPr lang="de-DE" sz="2400" dirty="0"/>
              <a:t>)</a:t>
            </a:r>
          </a:p>
          <a:p>
            <a:pPr lvl="1"/>
            <a:r>
              <a:rPr lang="de-DE" sz="2400" dirty="0"/>
              <a:t>Als Parameterwert bei einigen </a:t>
            </a:r>
            <a:r>
              <a:rPr lang="de-DE" sz="2400" dirty="0" err="1"/>
              <a:t>Cmdlets</a:t>
            </a:r>
            <a:r>
              <a:rPr lang="de-DE" sz="2400" dirty="0"/>
              <a:t> (z.B. </a:t>
            </a:r>
            <a:r>
              <a:rPr lang="de-DE" sz="2400" i="1" dirty="0"/>
              <a:t>New-</a:t>
            </a:r>
            <a:r>
              <a:rPr lang="de-DE" sz="2400" i="1" dirty="0" err="1"/>
              <a:t>Object</a:t>
            </a:r>
            <a:r>
              <a:rPr lang="de-DE" sz="2400" dirty="0"/>
              <a:t>, </a:t>
            </a:r>
            <a:r>
              <a:rPr lang="de-DE" sz="2400" i="1" dirty="0" err="1"/>
              <a:t>Invoke-WebRequest</a:t>
            </a:r>
            <a:r>
              <a:rPr lang="de-DE" sz="2400" dirty="0"/>
              <a:t>, </a:t>
            </a:r>
            <a:r>
              <a:rPr lang="de-DE" sz="2400" i="1" dirty="0"/>
              <a:t>Select-</a:t>
            </a:r>
            <a:r>
              <a:rPr lang="de-DE" sz="2400" i="1" dirty="0" err="1"/>
              <a:t>Xml</a:t>
            </a:r>
            <a:r>
              <a:rPr lang="de-DE" sz="2400" dirty="0"/>
              <a:t>)</a:t>
            </a:r>
          </a:p>
          <a:p>
            <a:pPr lvl="1"/>
            <a:r>
              <a:rPr lang="de-DE" sz="2400" dirty="0"/>
              <a:t>Beim Bilden von Objekten im Zusammenspiel mit dem Type Alias </a:t>
            </a:r>
            <a:r>
              <a:rPr lang="de-DE" sz="2400" i="1" dirty="0"/>
              <a:t>[</a:t>
            </a:r>
            <a:r>
              <a:rPr lang="de-DE" sz="2400" i="1" dirty="0" err="1"/>
              <a:t>PSCustomObject</a:t>
            </a:r>
            <a:r>
              <a:rPr lang="de-DE" sz="2400" i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2737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Autofit/>
          </a:bodyPr>
          <a:lstStyle/>
          <a:p>
            <a:r>
              <a:rPr lang="de-DE" sz="2800" dirty="0">
                <a:latin typeface="Verdana"/>
                <a:ea typeface="Verdana"/>
              </a:rPr>
              <a:t>Kein Admin?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r>
              <a:rPr lang="de-DE" sz="2400" dirty="0"/>
              <a:t>Alle Beispiele gehen von einer „Admin-Shell“ aus</a:t>
            </a:r>
          </a:p>
          <a:p>
            <a:r>
              <a:rPr lang="de-DE" sz="2400" dirty="0">
                <a:ea typeface="Verdana"/>
              </a:rPr>
              <a:t>Die meisten Beispiele funktionieren aber auch </a:t>
            </a:r>
            <a:r>
              <a:rPr lang="de-DE" sz="2400" b="1" dirty="0">
                <a:ea typeface="Verdana"/>
              </a:rPr>
              <a:t>ohne </a:t>
            </a:r>
            <a:r>
              <a:rPr lang="de-DE" sz="2400" dirty="0">
                <a:ea typeface="Verdana"/>
              </a:rPr>
              <a:t>eine Administratorberechtigung</a:t>
            </a:r>
          </a:p>
          <a:p>
            <a:r>
              <a:rPr lang="de-DE" sz="2400" b="1" dirty="0">
                <a:ea typeface="Verdana"/>
              </a:rPr>
              <a:t>Ausnahmen</a:t>
            </a:r>
            <a:r>
              <a:rPr lang="de-DE" sz="2400" dirty="0">
                <a:ea typeface="Verdana"/>
              </a:rPr>
              <a:t>: PS-</a:t>
            </a:r>
            <a:r>
              <a:rPr lang="de-DE" sz="2400" dirty="0" err="1">
                <a:ea typeface="Verdana"/>
              </a:rPr>
              <a:t>Remoting</a:t>
            </a:r>
            <a:r>
              <a:rPr lang="de-DE" sz="2400" dirty="0">
                <a:ea typeface="Verdana"/>
              </a:rPr>
              <a:t>, Zugriff auf den HKLM-Zweig der Registry, Systemdienste starten/stoppen, Schreibzugriff auf bestimmte Verzeichnisse usw.</a:t>
            </a:r>
          </a:p>
          <a:p>
            <a:r>
              <a:rPr lang="de-DE" sz="2400" dirty="0"/>
              <a:t>In einigen Fällen gibt es eine Lösung, z.B. der </a:t>
            </a:r>
            <a:r>
              <a:rPr lang="de-DE" sz="2400" dirty="0" err="1">
                <a:solidFill>
                  <a:srgbClr val="0070C0"/>
                </a:solidFill>
              </a:rPr>
              <a:t>Scope</a:t>
            </a:r>
            <a:r>
              <a:rPr lang="de-DE" sz="2400" dirty="0"/>
              <a:t>-Parameter bei </a:t>
            </a:r>
            <a:r>
              <a:rPr lang="de-DE" sz="2400" dirty="0">
                <a:solidFill>
                  <a:srgbClr val="00B050"/>
                </a:solidFill>
              </a:rPr>
              <a:t>Set-</a:t>
            </a:r>
            <a:r>
              <a:rPr lang="de-DE" sz="2400" dirty="0" err="1">
                <a:solidFill>
                  <a:srgbClr val="00B050"/>
                </a:solidFill>
              </a:rPr>
              <a:t>ExecutionPolicy</a:t>
            </a:r>
            <a:r>
              <a:rPr lang="de-DE" sz="2400" dirty="0"/>
              <a:t> oder </a:t>
            </a:r>
            <a:r>
              <a:rPr lang="de-DE" sz="2400" dirty="0" err="1">
                <a:solidFill>
                  <a:srgbClr val="00B050"/>
                </a:solidFill>
              </a:rPr>
              <a:t>Install</a:t>
            </a:r>
            <a:r>
              <a:rPr lang="de-DE" sz="2400" dirty="0">
                <a:solidFill>
                  <a:srgbClr val="00B050"/>
                </a:solidFill>
              </a:rPr>
              <a:t>-Module</a:t>
            </a:r>
          </a:p>
          <a:p>
            <a:r>
              <a:rPr lang="de-DE" sz="2400" b="1" dirty="0">
                <a:ea typeface="Verdana"/>
              </a:rPr>
              <a:t>Wichtig</a:t>
            </a:r>
            <a:r>
              <a:rPr lang="de-DE" sz="2400" dirty="0">
                <a:ea typeface="Verdana"/>
              </a:rPr>
              <a:t>: Module können daher in der Regel ohne "</a:t>
            </a:r>
            <a:r>
              <a:rPr lang="de-DE" sz="2400" dirty="0" err="1">
                <a:ea typeface="Verdana"/>
              </a:rPr>
              <a:t>Adminberechtigung</a:t>
            </a:r>
            <a:r>
              <a:rPr lang="de-DE" sz="2400" dirty="0">
                <a:ea typeface="Verdana"/>
              </a:rPr>
              <a:t>" installiert werden</a:t>
            </a:r>
          </a:p>
        </p:txBody>
      </p:sp>
    </p:spTree>
    <p:extLst>
      <p:ext uri="{BB962C8B-B14F-4D97-AF65-F5344CB8AC3E}">
        <p14:creationId xmlns:p14="http://schemas.microsoft.com/office/powerpoint/2010/main" val="14038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Zusammenfassung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Eine </a:t>
            </a:r>
            <a:r>
              <a:rPr lang="de-DE" sz="2400" dirty="0" err="1"/>
              <a:t>Hashtable</a:t>
            </a:r>
            <a:r>
              <a:rPr lang="de-DE" sz="2400" dirty="0"/>
              <a:t> ist eine Liste mit Schlüssel=Wert-Paaren</a:t>
            </a:r>
          </a:p>
          <a:p>
            <a:r>
              <a:rPr lang="de-DE" sz="2400" dirty="0" err="1"/>
              <a:t>Hashtables</a:t>
            </a:r>
            <a:r>
              <a:rPr lang="de-DE" sz="2400" dirty="0"/>
              <a:t> sind praktisch in vielen Situationen</a:t>
            </a:r>
          </a:p>
          <a:p>
            <a:r>
              <a:rPr lang="de-DE" sz="2400" dirty="0"/>
              <a:t>Der  Begriff „</a:t>
            </a:r>
            <a:r>
              <a:rPr lang="de-DE" sz="2400" dirty="0" err="1"/>
              <a:t>hash</a:t>
            </a:r>
            <a:r>
              <a:rPr lang="de-DE" sz="2400" dirty="0"/>
              <a:t>“ stammt aus der Informatik</a:t>
            </a:r>
          </a:p>
          <a:p>
            <a:r>
              <a:rPr lang="de-DE" sz="2400" dirty="0"/>
              <a:t>Für die </a:t>
            </a:r>
            <a:r>
              <a:rPr lang="de-DE" sz="2400" dirty="0" err="1"/>
              <a:t>PowerShell</a:t>
            </a:r>
            <a:r>
              <a:rPr lang="de-DE" sz="2400" dirty="0"/>
              <a:t>-Praxis spielen </a:t>
            </a:r>
            <a:r>
              <a:rPr lang="de-DE" sz="2400" dirty="0" err="1"/>
              <a:t>Hashtables</a:t>
            </a:r>
            <a:r>
              <a:rPr lang="de-DE" sz="2400" dirty="0"/>
              <a:t> eine wichtige Rolle</a:t>
            </a:r>
          </a:p>
          <a:p>
            <a:r>
              <a:rPr lang="de-DE" sz="2400" dirty="0"/>
              <a:t>Das Prinzip ist einfach, man versteht es trotzdem selten beim ersten Mal, daher unbedingt dranbleiben</a:t>
            </a:r>
            <a:r>
              <a:rPr lang="de-DE" sz="2400" dirty="0">
                <a:sym typeface="Wingdings" panose="05000000000000000000" pitchFamily="2" charset="2"/>
              </a:rPr>
              <a:t>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04813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Übung Nr. 4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Auf einem Zettel sind eine Reihe von Servernamen und Benutzerkonten aufgeschrieben</a:t>
            </a:r>
          </a:p>
          <a:p>
            <a:r>
              <a:rPr lang="de-DE" sz="2400" dirty="0"/>
              <a:t>Jeder Server besitzt eine Reihe von Benutzernamen</a:t>
            </a:r>
          </a:p>
          <a:p>
            <a:r>
              <a:rPr lang="de-DE" sz="2400" dirty="0" smtClean="0"/>
              <a:t>Aufgabe: Die </a:t>
            </a:r>
            <a:r>
              <a:rPr lang="de-DE" sz="2400" dirty="0"/>
              <a:t>Daten sollen so </a:t>
            </a:r>
            <a:r>
              <a:rPr lang="de-DE" sz="2400" dirty="0" smtClean="0"/>
              <a:t>mit </a:t>
            </a:r>
            <a:r>
              <a:rPr lang="de-DE" sz="2400" dirty="0"/>
              <a:t>Hilfe </a:t>
            </a:r>
            <a:r>
              <a:rPr lang="de-DE" sz="2400" dirty="0" smtClean="0"/>
              <a:t>einer </a:t>
            </a:r>
            <a:r>
              <a:rPr lang="de-DE" sz="2400" dirty="0" err="1"/>
              <a:t>Hashtable</a:t>
            </a:r>
            <a:r>
              <a:rPr lang="de-DE" sz="2400" dirty="0"/>
              <a:t> umgesetzt werden, dass über den Servernamen die Namen aller Benutzerkonten, die dem Server zugeordnet sind, abgerufen werden</a:t>
            </a:r>
          </a:p>
        </p:txBody>
      </p:sp>
    </p:spTree>
    <p:extLst>
      <p:ext uri="{BB962C8B-B14F-4D97-AF65-F5344CB8AC3E}">
        <p14:creationId xmlns:p14="http://schemas.microsoft.com/office/powerpoint/2010/main" val="251681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Lektion 7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Skripte</a:t>
            </a:r>
            <a:r>
              <a:rPr lang="de-DE" baseline="0" dirty="0"/>
              <a:t> und Module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387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Themen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Skripte ausführen</a:t>
            </a:r>
          </a:p>
          <a:p>
            <a:r>
              <a:rPr lang="de-DE" sz="2400" dirty="0"/>
              <a:t>Was ist ein Modul?</a:t>
            </a:r>
          </a:p>
          <a:p>
            <a:r>
              <a:rPr lang="de-DE" sz="2400" dirty="0"/>
              <a:t>Modultypen</a:t>
            </a:r>
          </a:p>
          <a:p>
            <a:r>
              <a:rPr lang="de-DE" sz="2400" dirty="0"/>
              <a:t>Aus einem Skript ein Skriptmodul machen</a:t>
            </a:r>
          </a:p>
          <a:p>
            <a:r>
              <a:rPr lang="de-DE" sz="2400" b="1" dirty="0"/>
              <a:t>Übung</a:t>
            </a:r>
            <a:r>
              <a:rPr lang="de-DE" sz="2400" dirty="0"/>
              <a:t>: Erstellen eines </a:t>
            </a:r>
            <a:r>
              <a:rPr lang="de-DE" sz="2400" dirty="0" err="1"/>
              <a:t>Manifestmoduls</a:t>
            </a:r>
            <a:endParaRPr lang="de-DE" sz="240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87834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Skripte ausführen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595933"/>
            <a:ext cx="8229600" cy="4785395"/>
          </a:xfrm>
        </p:spPr>
        <p:txBody>
          <a:bodyPr>
            <a:normAutofit/>
          </a:bodyPr>
          <a:lstStyle/>
          <a:p>
            <a:r>
              <a:rPr lang="de-DE" sz="2400" dirty="0"/>
              <a:t>Skripte werden entweder durch Eingabe ihres Pfadnamens gestartet oder über die Kurzform .\Skriptname.ps1, wenn sich die Ps1-Datei im aktuellen Verzeichnis befindet</a:t>
            </a:r>
          </a:p>
          <a:p>
            <a:r>
              <a:rPr lang="de-DE" sz="2400" dirty="0"/>
              <a:t>Beim Aufruf können, genau wie bei einer </a:t>
            </a:r>
            <a:r>
              <a:rPr lang="de-DE" sz="2400" dirty="0" err="1"/>
              <a:t>Function</a:t>
            </a:r>
            <a:r>
              <a:rPr lang="de-DE" sz="2400" dirty="0"/>
              <a:t>, Argumente übergeben werden, die per </a:t>
            </a:r>
            <a:r>
              <a:rPr lang="de-DE" sz="2400" dirty="0" err="1"/>
              <a:t>param</a:t>
            </a:r>
            <a:r>
              <a:rPr lang="de-DE" sz="2400" dirty="0"/>
              <a:t>-Befehl festgelegt werden</a:t>
            </a:r>
          </a:p>
          <a:p>
            <a:r>
              <a:rPr lang="de-DE" sz="2400" dirty="0"/>
              <a:t>Beim </a:t>
            </a:r>
            <a:r>
              <a:rPr lang="de-DE" sz="2400" dirty="0" err="1"/>
              <a:t>dot</a:t>
            </a:r>
            <a:r>
              <a:rPr lang="de-DE" sz="2400" dirty="0"/>
              <a:t>-</a:t>
            </a:r>
            <a:r>
              <a:rPr lang="de-DE" sz="2400" dirty="0" err="1"/>
              <a:t>sourced</a:t>
            </a:r>
            <a:r>
              <a:rPr lang="de-DE" sz="2400" dirty="0"/>
              <a:t>-Aufruf wird dem Pfad ein Punkt vorangestellt (bzw. ein weiteres Leerzeichen)</a:t>
            </a:r>
          </a:p>
          <a:p>
            <a:r>
              <a:rPr lang="de-DE" sz="2400" dirty="0"/>
              <a:t>Beim </a:t>
            </a:r>
            <a:r>
              <a:rPr lang="de-DE" sz="2400" dirty="0" err="1"/>
              <a:t>dot</a:t>
            </a:r>
            <a:r>
              <a:rPr lang="de-DE" sz="2400" dirty="0"/>
              <a:t>-</a:t>
            </a:r>
            <a:r>
              <a:rPr lang="de-DE" sz="2400" dirty="0" err="1"/>
              <a:t>sourced</a:t>
            </a:r>
            <a:r>
              <a:rPr lang="de-DE" sz="2400" dirty="0"/>
              <a:t>-Aufruf werde die Variablen und </a:t>
            </a:r>
            <a:r>
              <a:rPr lang="de-DE" sz="2400" dirty="0" err="1"/>
              <a:t>Functions</a:t>
            </a:r>
            <a:r>
              <a:rPr lang="de-DE" sz="2400" dirty="0"/>
              <a:t> in den Gültigkeitsbereich der aufrufenden Ebene „gehoben“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204808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Was ist ein Modul?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484784"/>
            <a:ext cx="8229600" cy="4785395"/>
          </a:xfrm>
        </p:spPr>
        <p:txBody>
          <a:bodyPr>
            <a:normAutofit/>
          </a:bodyPr>
          <a:lstStyle/>
          <a:p>
            <a:r>
              <a:rPr lang="de-DE" sz="2400" dirty="0"/>
              <a:t>Ein Modul ist ein Verzeichnis, dessen Inhalt beim Importieren des Moduls in die </a:t>
            </a:r>
            <a:r>
              <a:rPr lang="de-DE" sz="2400" dirty="0" err="1"/>
              <a:t>PowerShell</a:t>
            </a:r>
            <a:r>
              <a:rPr lang="de-DE" sz="2400" dirty="0"/>
              <a:t>-Sitzung geladen wird</a:t>
            </a:r>
          </a:p>
          <a:p>
            <a:r>
              <a:rPr lang="de-DE" sz="2400" dirty="0"/>
              <a:t>Ein Modulverzeichnis enthält verschiedene Dateitypen (in der Regel Psm1-, Psd1-, Psxml1- und </a:t>
            </a:r>
            <a:r>
              <a:rPr lang="de-DE" sz="2400" dirty="0" err="1"/>
              <a:t>Dll</a:t>
            </a:r>
            <a:r>
              <a:rPr lang="de-DE" sz="2400" dirty="0"/>
              <a:t>-Dateien)</a:t>
            </a:r>
          </a:p>
          <a:p>
            <a:r>
              <a:rPr lang="de-DE" sz="2400" dirty="0"/>
              <a:t>Ein Modulverzeichnis kann sich in einem beliebigen Verzeichnis befinden</a:t>
            </a:r>
          </a:p>
          <a:p>
            <a:r>
              <a:rPr lang="de-DE" sz="2400" dirty="0"/>
              <a:t>Damit ein Modul implizit geladen werden kann, muss die Umgebungsvariable </a:t>
            </a:r>
            <a:r>
              <a:rPr lang="de-DE" sz="2400" b="1" dirty="0"/>
              <a:t>$</a:t>
            </a:r>
            <a:r>
              <a:rPr lang="de-DE" sz="2400" b="1" dirty="0" err="1"/>
              <a:t>PSModulePath</a:t>
            </a:r>
            <a:r>
              <a:rPr lang="de-DE" sz="2400" b="1" dirty="0"/>
              <a:t> </a:t>
            </a:r>
            <a:r>
              <a:rPr lang="de-DE" sz="2400" dirty="0"/>
              <a:t>den Pfad des Elternverzeichnisses enthalten</a:t>
            </a:r>
          </a:p>
          <a:p>
            <a:endParaRPr lang="de-DE" sz="240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365721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Module laden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595933"/>
            <a:ext cx="8229600" cy="4857403"/>
          </a:xfrm>
        </p:spPr>
        <p:txBody>
          <a:bodyPr>
            <a:normAutofit/>
          </a:bodyPr>
          <a:lstStyle/>
          <a:p>
            <a:r>
              <a:rPr lang="de-DE" sz="2400" dirty="0"/>
              <a:t>Ein Modul wird in der Regel implizit geladen, z.B. durch Ausführen einer </a:t>
            </a:r>
            <a:r>
              <a:rPr lang="de-DE" sz="2400" dirty="0" err="1"/>
              <a:t>Function</a:t>
            </a:r>
            <a:r>
              <a:rPr lang="de-DE" sz="2400" dirty="0"/>
              <a:t>, die in einem der Ps1-Dateien im Modulverzeichnis enthalten ist</a:t>
            </a:r>
          </a:p>
          <a:p>
            <a:r>
              <a:rPr lang="de-DE" sz="2400" dirty="0"/>
              <a:t>Voraussetzung ist, dass das Elternverzeichnis über $</a:t>
            </a:r>
            <a:r>
              <a:rPr lang="de-DE" sz="2400" b="1" dirty="0" err="1"/>
              <a:t>PSModulePath</a:t>
            </a:r>
            <a:r>
              <a:rPr lang="de-DE" sz="2400" dirty="0"/>
              <a:t> gefunden werden kann</a:t>
            </a:r>
          </a:p>
          <a:p>
            <a:r>
              <a:rPr lang="de-DE" sz="2400" dirty="0"/>
              <a:t>Ansonsten wird ein Modul über </a:t>
            </a:r>
            <a:r>
              <a:rPr lang="de-DE" sz="2400" b="1" dirty="0"/>
              <a:t>Import-Module</a:t>
            </a:r>
            <a:r>
              <a:rPr lang="de-DE" sz="2400" dirty="0"/>
              <a:t> direkt geladen</a:t>
            </a:r>
          </a:p>
          <a:p>
            <a:r>
              <a:rPr lang="de-DE" sz="2400" dirty="0"/>
              <a:t>Per </a:t>
            </a:r>
            <a:r>
              <a:rPr lang="de-DE" sz="2400" b="1" dirty="0" err="1"/>
              <a:t>RequiredVersion</a:t>
            </a:r>
            <a:r>
              <a:rPr lang="de-DE" sz="2400" dirty="0"/>
              <a:t>-Parameter wird eine bestimmte Version eines Moduls geladen</a:t>
            </a:r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426497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Auflisten der verfügbaren Module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b="1" dirty="0" err="1"/>
              <a:t>Get</a:t>
            </a:r>
            <a:r>
              <a:rPr lang="de-DE" sz="2400" b="1" dirty="0"/>
              <a:t>-Module</a:t>
            </a:r>
            <a:r>
              <a:rPr lang="de-DE" sz="2400" dirty="0"/>
              <a:t> listet nur die geladenen Module auf</a:t>
            </a:r>
          </a:p>
          <a:p>
            <a:r>
              <a:rPr lang="de-DE" sz="2400" dirty="0"/>
              <a:t>Der Parameter </a:t>
            </a:r>
            <a:r>
              <a:rPr lang="de-DE" sz="2400" b="1" dirty="0" err="1"/>
              <a:t>ListAvailable</a:t>
            </a:r>
            <a:r>
              <a:rPr lang="de-DE" sz="2400" dirty="0"/>
              <a:t> listet alle verfügbaren Module auf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971600" y="2924944"/>
            <a:ext cx="6984776" cy="3916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Get-Module –Name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ActiveDirectory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ListAvailable</a:t>
            </a:r>
            <a:endParaRPr lang="en-US" sz="16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3131840" y="3255016"/>
            <a:ext cx="0" cy="324992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2123728" y="3580008"/>
            <a:ext cx="1548167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Modul verfügbar?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209601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Modultypen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464496"/>
          </a:xfrm>
        </p:spPr>
        <p:txBody>
          <a:bodyPr>
            <a:normAutofit/>
          </a:bodyPr>
          <a:lstStyle/>
          <a:p>
            <a:r>
              <a:rPr lang="de-DE" sz="2400" dirty="0"/>
              <a:t>Es gibt mehrere Modultypen:</a:t>
            </a:r>
          </a:p>
          <a:p>
            <a:pPr lvl="1"/>
            <a:r>
              <a:rPr lang="de-DE" sz="2000" dirty="0"/>
              <a:t>Skriptmodule (Verzeichnis enthält .psm1-Datei)</a:t>
            </a:r>
          </a:p>
          <a:p>
            <a:pPr lvl="1"/>
            <a:r>
              <a:rPr lang="de-DE" sz="2000" dirty="0" err="1"/>
              <a:t>Manifestmodule</a:t>
            </a:r>
            <a:r>
              <a:rPr lang="de-DE" sz="2000" dirty="0"/>
              <a:t> (Verzeichnis enthält .psd1-Datei)</a:t>
            </a:r>
          </a:p>
          <a:p>
            <a:pPr lvl="1"/>
            <a:r>
              <a:rPr lang="de-DE" sz="2000" dirty="0"/>
              <a:t>Binäre Module (besteht aus einer einzelnen </a:t>
            </a:r>
            <a:r>
              <a:rPr lang="de-DE" sz="2000" dirty="0" err="1"/>
              <a:t>Dll</a:t>
            </a:r>
            <a:r>
              <a:rPr lang="de-DE" sz="2000" dirty="0"/>
              <a:t>-Datei, z.B. mit </a:t>
            </a:r>
            <a:r>
              <a:rPr lang="de-DE" sz="2000" dirty="0" err="1"/>
              <a:t>Cmdlets</a:t>
            </a:r>
            <a:r>
              <a:rPr lang="de-DE" sz="2000" dirty="0"/>
              <a:t>)</a:t>
            </a:r>
          </a:p>
          <a:p>
            <a:pPr lvl="1"/>
            <a:r>
              <a:rPr lang="de-DE" sz="2000" dirty="0"/>
              <a:t>Dynamische Module (existieren nur temporär)</a:t>
            </a:r>
          </a:p>
          <a:p>
            <a:r>
              <a:rPr lang="de-DE" sz="2300" dirty="0"/>
              <a:t>In der Praxis spielen nur Skriptmodule und </a:t>
            </a:r>
            <a:r>
              <a:rPr lang="de-DE" sz="2300" dirty="0" err="1"/>
              <a:t>Manifestmodule</a:t>
            </a:r>
            <a:r>
              <a:rPr lang="de-DE" sz="2300" dirty="0"/>
              <a:t> eine Rolle</a:t>
            </a:r>
          </a:p>
          <a:p>
            <a:r>
              <a:rPr lang="de-DE" sz="2300" dirty="0"/>
              <a:t>Das Anlegen eines Moduls ist grundsätzlich einfach und setzt keine bis wenige Detailkenntnisse voraus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345394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Anlegen eines Skriptmoduls (1)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824536"/>
          </a:xfrm>
        </p:spPr>
        <p:txBody>
          <a:bodyPr>
            <a:normAutofit/>
          </a:bodyPr>
          <a:lstStyle/>
          <a:p>
            <a:r>
              <a:rPr lang="de-DE" sz="2400" b="1" dirty="0"/>
              <a:t>Vorteil</a:t>
            </a:r>
            <a:r>
              <a:rPr lang="de-DE" sz="2400" dirty="0"/>
              <a:t>: Eine vorhandene Ps1-Datei mit </a:t>
            </a:r>
            <a:r>
              <a:rPr lang="de-DE" sz="2400" dirty="0" err="1"/>
              <a:t>Functions</a:t>
            </a:r>
            <a:r>
              <a:rPr lang="de-DE" sz="2400" dirty="0"/>
              <a:t> muss lediglich in eine Psm1-Datei umbenannt und in ein leeres Modulverzeichnis kopiert werden</a:t>
            </a:r>
          </a:p>
          <a:p>
            <a:r>
              <a:rPr lang="de-DE" sz="2400" b="1" dirty="0"/>
              <a:t>Nachteil</a:t>
            </a:r>
            <a:r>
              <a:rPr lang="de-DE" sz="2400" dirty="0"/>
              <a:t>: Es gibt keine Metadaten, z.B. Versionsnummer</a:t>
            </a:r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120573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Autofit/>
          </a:bodyPr>
          <a:lstStyle/>
          <a:p>
            <a:r>
              <a:rPr lang="de-DE" sz="2800" dirty="0">
                <a:latin typeface="Verdana"/>
                <a:ea typeface="Verdana"/>
              </a:rPr>
              <a:t>Aktualisieren der Hilfe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r>
              <a:rPr lang="de-DE" sz="2000" dirty="0">
                <a:ea typeface="Verdana"/>
              </a:rPr>
              <a:t>Seit &gt; 20 Jahren ein Thema, bei dem nicht nur Freude aufkommt</a:t>
            </a:r>
          </a:p>
          <a:p>
            <a:r>
              <a:rPr lang="de-DE" sz="2000" b="1" dirty="0">
                <a:ea typeface="Verdana"/>
              </a:rPr>
              <a:t>Problem</a:t>
            </a:r>
            <a:r>
              <a:rPr lang="de-DE" sz="2000" dirty="0">
                <a:ea typeface="Verdana"/>
              </a:rPr>
              <a:t>: Bei der Windows PowerShell geht </a:t>
            </a:r>
            <a:r>
              <a:rPr lang="de-DE" sz="2000" dirty="0">
                <a:solidFill>
                  <a:srgbClr val="0070C0"/>
                </a:solidFill>
                <a:ea typeface="Verdana"/>
              </a:rPr>
              <a:t>Update-Help</a:t>
            </a:r>
            <a:r>
              <a:rPr lang="de-DE" sz="2000" dirty="0">
                <a:ea typeface="Verdana"/>
              </a:rPr>
              <a:t> nicht ohne </a:t>
            </a:r>
            <a:r>
              <a:rPr lang="de-DE" sz="2000" dirty="0" err="1">
                <a:ea typeface="Verdana"/>
              </a:rPr>
              <a:t>Adminberechtigung</a:t>
            </a:r>
            <a:endParaRPr lang="de-DE" sz="2000" dirty="0">
              <a:ea typeface="Verdana"/>
            </a:endParaRPr>
          </a:p>
          <a:p>
            <a:r>
              <a:rPr lang="de-DE" sz="2000" dirty="0">
                <a:ea typeface="Verdana"/>
              </a:rPr>
              <a:t>Keine Hilfe zu haben ist auch keine Lösung (es gibt alle Inhalte aber auch online)</a:t>
            </a:r>
          </a:p>
          <a:p>
            <a:r>
              <a:rPr lang="de-DE" sz="2000" dirty="0">
                <a:ea typeface="Verdana"/>
              </a:rPr>
              <a:t>Bei PowerShell 7 gibt es ebenfalls einen </a:t>
            </a:r>
            <a:r>
              <a:rPr lang="de-DE" sz="2000" dirty="0" err="1">
                <a:solidFill>
                  <a:srgbClr val="0070C0"/>
                </a:solidFill>
                <a:ea typeface="Verdana"/>
              </a:rPr>
              <a:t>Scope</a:t>
            </a:r>
            <a:r>
              <a:rPr lang="de-DE" sz="2000" dirty="0">
                <a:ea typeface="Verdana"/>
              </a:rPr>
              <a:t>-Parameter</a:t>
            </a:r>
          </a:p>
          <a:p>
            <a:r>
              <a:rPr lang="de-DE" sz="2000" dirty="0">
                <a:ea typeface="Verdana"/>
              </a:rPr>
              <a:t>Fehlermeldungen am Schluss sind „normal“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92451" y="5879309"/>
            <a:ext cx="8318287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Update-Help -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Scope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CurrentUser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UICulture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en-US -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ErrorAction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SilentlyContinue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-Verbose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91689" y="5441942"/>
            <a:ext cx="4517697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rIns="91440" bIns="72000" rtlCol="0" anchor="t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>
                <a:latin typeface="Verdana"/>
                <a:ea typeface="Verdana"/>
              </a:rPr>
              <a:t>PowerShell 7 – </a:t>
            </a:r>
            <a:r>
              <a:rPr lang="de-DE" dirty="0" err="1">
                <a:latin typeface="Verdana"/>
                <a:ea typeface="Verdana"/>
              </a:rPr>
              <a:t>Adminberechtigung</a:t>
            </a:r>
            <a:r>
              <a:rPr lang="de-DE" dirty="0">
                <a:latin typeface="Verdana"/>
                <a:ea typeface="Verdana"/>
              </a:rPr>
              <a:t> ist nicht erforderlich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91689" y="4889206"/>
            <a:ext cx="834671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Update-Help -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UICulture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en-US -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ErrorAction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SilentlyContinue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-Verbose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68088" y="4475409"/>
            <a:ext cx="4919474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Windows </a:t>
            </a:r>
            <a:r>
              <a:rPr lang="de-DE" dirty="0" err="1"/>
              <a:t>PowerShell</a:t>
            </a:r>
            <a:r>
              <a:rPr lang="de-DE" dirty="0"/>
              <a:t> – </a:t>
            </a:r>
            <a:r>
              <a:rPr lang="de-DE" dirty="0" err="1"/>
              <a:t>Adminberechtigung</a:t>
            </a:r>
            <a:r>
              <a:rPr lang="de-DE" dirty="0"/>
              <a:t> ist Voraussetzung</a:t>
            </a:r>
          </a:p>
        </p:txBody>
      </p:sp>
    </p:spTree>
    <p:extLst>
      <p:ext uri="{BB962C8B-B14F-4D97-AF65-F5344CB8AC3E}">
        <p14:creationId xmlns:p14="http://schemas.microsoft.com/office/powerpoint/2010/main" val="149724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Anlegen eines Skriptmoduls (2)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de-DE" sz="2400" dirty="0"/>
              <a:t>Im einfachsten Fall enthält das Modulverzeichnis eine Psm1-Datei, die eine Reihe von </a:t>
            </a:r>
            <a:r>
              <a:rPr lang="de-DE" sz="2400" dirty="0" err="1"/>
              <a:t>Functions</a:t>
            </a:r>
            <a:r>
              <a:rPr lang="de-DE" sz="2400" dirty="0"/>
              <a:t> enthält</a:t>
            </a:r>
          </a:p>
          <a:p>
            <a:r>
              <a:rPr lang="de-DE" sz="2400" dirty="0"/>
              <a:t>Wichtig: Name der Psm1-Datei muss dem Verzeichnisnamen entsprechen</a:t>
            </a:r>
          </a:p>
          <a:p>
            <a:r>
              <a:rPr lang="de-DE" sz="2400" dirty="0"/>
              <a:t>In zwei Schritten zum Skriptmodul:</a:t>
            </a:r>
          </a:p>
          <a:p>
            <a:pPr lvl="1"/>
            <a:r>
              <a:rPr lang="de-DE" sz="2100" dirty="0"/>
              <a:t>Neues Verzeichnis anlegen (z.B. unter $</a:t>
            </a:r>
            <a:r>
              <a:rPr lang="de-DE" sz="2100" dirty="0" err="1"/>
              <a:t>env:userprofile</a:t>
            </a:r>
            <a:r>
              <a:rPr lang="de-DE" sz="2100" dirty="0"/>
              <a:t>\</a:t>
            </a:r>
            <a:r>
              <a:rPr lang="de-DE" sz="2100" dirty="0" err="1"/>
              <a:t>documents</a:t>
            </a:r>
            <a:r>
              <a:rPr lang="de-DE" sz="2100" dirty="0"/>
              <a:t>\</a:t>
            </a:r>
            <a:r>
              <a:rPr lang="de-DE" sz="2100" dirty="0" err="1"/>
              <a:t>windowspowershell</a:t>
            </a:r>
            <a:r>
              <a:rPr lang="de-DE" sz="2100" dirty="0"/>
              <a:t>\</a:t>
            </a:r>
            <a:r>
              <a:rPr lang="de-DE" sz="2100" dirty="0" err="1"/>
              <a:t>modules</a:t>
            </a:r>
            <a:r>
              <a:rPr lang="de-DE" sz="2100" dirty="0"/>
              <a:t>)</a:t>
            </a:r>
          </a:p>
          <a:p>
            <a:pPr lvl="1"/>
            <a:r>
              <a:rPr lang="de-DE" sz="2100" dirty="0"/>
              <a:t>Psm1-Datei in diesem Verzeichnis anlegen oder eine vorhandene Ps1-Datei mit </a:t>
            </a:r>
            <a:r>
              <a:rPr lang="de-DE" sz="2100" dirty="0" err="1"/>
              <a:t>Functions</a:t>
            </a:r>
            <a:r>
              <a:rPr lang="de-DE" sz="2100" dirty="0"/>
              <a:t> als Psm1-Datei in das </a:t>
            </a:r>
            <a:r>
              <a:rPr lang="de-DE" sz="2100" dirty="0" err="1"/>
              <a:t>Verzeichis</a:t>
            </a:r>
            <a:r>
              <a:rPr lang="de-DE" sz="2100" dirty="0"/>
              <a:t> kopieren</a:t>
            </a:r>
          </a:p>
          <a:p>
            <a:r>
              <a:rPr lang="de-DE" sz="2400" dirty="0"/>
              <a:t>Eine Ps1-Datei kann auch in der Psm1-Datei </a:t>
            </a:r>
            <a:r>
              <a:rPr lang="de-DE" sz="2400" dirty="0" err="1"/>
              <a:t>dot-sourced</a:t>
            </a:r>
            <a:r>
              <a:rPr lang="de-DE" sz="2400" dirty="0"/>
              <a:t> ausgeführt werden, damit ihre </a:t>
            </a:r>
            <a:r>
              <a:rPr lang="de-DE" sz="2400" dirty="0" err="1"/>
              <a:t>Functions</a:t>
            </a:r>
            <a:r>
              <a:rPr lang="de-DE" sz="2400" dirty="0"/>
              <a:t> über das Modul zur Verfügung stehen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789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Anlegen eines </a:t>
            </a:r>
            <a:r>
              <a:rPr lang="de-DE" sz="2800" dirty="0" err="1"/>
              <a:t>Manifestmoduls</a:t>
            </a:r>
            <a:r>
              <a:rPr lang="de-DE" sz="2800" dirty="0"/>
              <a:t> (1)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556792"/>
            <a:ext cx="8229600" cy="4785395"/>
          </a:xfrm>
        </p:spPr>
        <p:txBody>
          <a:bodyPr>
            <a:normAutofit/>
          </a:bodyPr>
          <a:lstStyle/>
          <a:p>
            <a:r>
              <a:rPr lang="de-DE" sz="2400" dirty="0"/>
              <a:t>Ein </a:t>
            </a:r>
            <a:r>
              <a:rPr lang="de-DE" sz="2400" dirty="0" err="1"/>
              <a:t>Manifestmodul</a:t>
            </a:r>
            <a:r>
              <a:rPr lang="de-DE" sz="2400" dirty="0"/>
              <a:t> wird über eine </a:t>
            </a:r>
            <a:r>
              <a:rPr lang="de-DE" sz="2400" dirty="0" err="1"/>
              <a:t>Manifestdatei</a:t>
            </a:r>
            <a:r>
              <a:rPr lang="de-DE" sz="2400" dirty="0"/>
              <a:t> (Erweiterung .Psd1) beschrieben</a:t>
            </a:r>
          </a:p>
          <a:p>
            <a:r>
              <a:rPr lang="de-DE" sz="2400" dirty="0"/>
              <a:t>Die </a:t>
            </a:r>
            <a:r>
              <a:rPr lang="de-DE" sz="2400" dirty="0" err="1"/>
              <a:t>Manifestdatei</a:t>
            </a:r>
            <a:r>
              <a:rPr lang="de-DE" sz="2400" dirty="0"/>
              <a:t> wird am einfachsten über das </a:t>
            </a:r>
            <a:r>
              <a:rPr lang="de-DE" sz="2400" b="1" dirty="0"/>
              <a:t>New-</a:t>
            </a:r>
            <a:r>
              <a:rPr lang="de-DE" sz="2400" b="1" dirty="0" err="1"/>
              <a:t>ModuleManifest</a:t>
            </a:r>
            <a:r>
              <a:rPr lang="de-DE" sz="2400" dirty="0"/>
              <a:t>-</a:t>
            </a:r>
            <a:r>
              <a:rPr lang="de-DE" sz="2400" dirty="0" err="1"/>
              <a:t>Cmdlet</a:t>
            </a:r>
            <a:r>
              <a:rPr lang="de-DE" sz="2400" dirty="0"/>
              <a:t> angelegt</a:t>
            </a:r>
          </a:p>
          <a:p>
            <a:r>
              <a:rPr lang="de-DE" sz="2400" dirty="0"/>
              <a:t>Die meisten Einträge sind optional</a:t>
            </a:r>
          </a:p>
          <a:p>
            <a:r>
              <a:rPr lang="de-DE" sz="2400" dirty="0"/>
              <a:t>Wichtige Einträge sind </a:t>
            </a:r>
            <a:r>
              <a:rPr lang="de-DE" sz="2400" i="1" dirty="0" err="1"/>
              <a:t>ModuleVersion</a:t>
            </a:r>
            <a:r>
              <a:rPr lang="de-DE" sz="2400" dirty="0"/>
              <a:t> und </a:t>
            </a:r>
            <a:r>
              <a:rPr lang="de-DE" sz="2400" i="1" dirty="0" err="1"/>
              <a:t>RootModule</a:t>
            </a:r>
            <a:r>
              <a:rPr lang="de-DE" sz="2400" dirty="0"/>
              <a:t> bzw. </a:t>
            </a:r>
            <a:r>
              <a:rPr lang="de-DE" sz="2400" i="1" dirty="0" err="1"/>
              <a:t>NestedModule</a:t>
            </a:r>
            <a:endParaRPr lang="de-DE" sz="2400" i="1" dirty="0"/>
          </a:p>
          <a:p>
            <a:r>
              <a:rPr lang="de-DE" sz="2400" dirty="0"/>
              <a:t>Über </a:t>
            </a:r>
            <a:r>
              <a:rPr lang="de-DE" sz="2400" i="1" dirty="0"/>
              <a:t>NestedModules</a:t>
            </a:r>
            <a:r>
              <a:rPr lang="de-DE" sz="2400" dirty="0"/>
              <a:t> kann eine Psm1-Datei ausgewählt werden – damit wird aus einem Skriptmodul mit wenig Aufwand ein Manifestmodul, das eine Versionsnummer enthält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123978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Anlegen eines </a:t>
            </a:r>
            <a:r>
              <a:rPr lang="de-DE" sz="2800" dirty="0" err="1"/>
              <a:t>Manifestmoduls</a:t>
            </a:r>
            <a:r>
              <a:rPr lang="de-DE" sz="2800" dirty="0"/>
              <a:t> (2)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Schritt 1: Anlegen eines Modulverzeichnisses</a:t>
            </a:r>
          </a:p>
          <a:p>
            <a:r>
              <a:rPr lang="de-DE" sz="2400" dirty="0"/>
              <a:t>Schritt 2: Anlegen der </a:t>
            </a:r>
            <a:r>
              <a:rPr lang="de-DE" sz="2400" dirty="0" err="1"/>
              <a:t>Manifestdatei</a:t>
            </a:r>
            <a:r>
              <a:rPr lang="de-DE" sz="2400" dirty="0"/>
              <a:t> per </a:t>
            </a:r>
            <a:r>
              <a:rPr lang="de-DE" sz="2400" b="1" dirty="0"/>
              <a:t>New-</a:t>
            </a:r>
            <a:r>
              <a:rPr lang="de-DE" sz="2400" b="1" dirty="0" err="1"/>
              <a:t>ModuleManifest</a:t>
            </a:r>
            <a:endParaRPr lang="de-DE" sz="2400" b="1" dirty="0"/>
          </a:p>
          <a:p>
            <a:r>
              <a:rPr lang="de-DE" sz="2400" dirty="0"/>
              <a:t>Schritt 3: Editieren der Psd1-Datei (</a:t>
            </a:r>
            <a:r>
              <a:rPr lang="de-DE" sz="2400" dirty="0" err="1"/>
              <a:t>Modulmanifestdatei</a:t>
            </a:r>
            <a:r>
              <a:rPr lang="de-DE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732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800" dirty="0"/>
              <a:t>Automatische Modulverwaltung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590872" y="1523925"/>
            <a:ext cx="8229600" cy="4785395"/>
          </a:xfrm>
        </p:spPr>
        <p:txBody>
          <a:bodyPr>
            <a:normAutofit/>
          </a:bodyPr>
          <a:lstStyle/>
          <a:p>
            <a:r>
              <a:rPr lang="de-DE" sz="2000" dirty="0"/>
              <a:t>Mit den </a:t>
            </a:r>
            <a:r>
              <a:rPr lang="de-DE" sz="2000" dirty="0" err="1"/>
              <a:t>Functions</a:t>
            </a:r>
            <a:r>
              <a:rPr lang="de-DE" sz="2000" dirty="0"/>
              <a:t> im Modul </a:t>
            </a:r>
            <a:r>
              <a:rPr lang="de-DE" sz="2000" dirty="0" err="1"/>
              <a:t>PowerShellGet</a:t>
            </a:r>
            <a:r>
              <a:rPr lang="de-DE" sz="2000" dirty="0"/>
              <a:t> wird das Hinzufügen von Modulen aus einer Ablage (Repository) sehr einfach</a:t>
            </a:r>
          </a:p>
          <a:p>
            <a:r>
              <a:rPr lang="de-DE" sz="2000" b="1" dirty="0"/>
              <a:t>Find-Module </a:t>
            </a:r>
            <a:r>
              <a:rPr lang="de-DE" sz="2000" dirty="0"/>
              <a:t>findet Module, </a:t>
            </a:r>
            <a:r>
              <a:rPr lang="de-DE" sz="2000" b="1" dirty="0" err="1"/>
              <a:t>Install</a:t>
            </a:r>
            <a:r>
              <a:rPr lang="de-DE" sz="2000" b="1" dirty="0"/>
              <a:t>-Module</a:t>
            </a:r>
            <a:r>
              <a:rPr lang="de-DE" sz="2000" dirty="0"/>
              <a:t> fügt ein Modul lokal hinzu</a:t>
            </a:r>
          </a:p>
          <a:p>
            <a:r>
              <a:rPr lang="de-DE" sz="2000" dirty="0"/>
              <a:t>Das Standard-Repository ist die </a:t>
            </a:r>
            <a:r>
              <a:rPr lang="de-DE" sz="2000" dirty="0" err="1"/>
              <a:t>PowerShell</a:t>
            </a:r>
            <a:r>
              <a:rPr lang="de-DE" sz="2000" dirty="0"/>
              <a:t> Gallery</a:t>
            </a:r>
          </a:p>
          <a:p>
            <a:pPr lvl="1"/>
            <a:r>
              <a:rPr lang="de-DE" sz="1700" dirty="0"/>
              <a:t>https://powershellgallery.com</a:t>
            </a:r>
          </a:p>
          <a:p>
            <a:r>
              <a:rPr lang="de-DE" sz="2000" dirty="0"/>
              <a:t>Es lassen sich mit wenig Aufwand eigene </a:t>
            </a:r>
            <a:r>
              <a:rPr lang="de-DE" sz="2000" dirty="0" err="1"/>
              <a:t>Repositories</a:t>
            </a:r>
            <a:r>
              <a:rPr lang="de-DE" sz="2000" dirty="0"/>
              <a:t> anlegen (z.B. im Intranet oder in der Cloud</a:t>
            </a:r>
            <a:r>
              <a:rPr lang="de-DE" sz="2000" dirty="0" smtClean="0"/>
              <a:t>)</a:t>
            </a:r>
            <a:endParaRPr lang="de-DE" sz="2000" dirty="0"/>
          </a:p>
        </p:txBody>
      </p:sp>
      <p:sp>
        <p:nvSpPr>
          <p:cNvPr id="6" name="Textfeld 5"/>
          <p:cNvSpPr txBox="1">
            <a:spLocks noChangeArrowheads="1"/>
          </p:cNvSpPr>
          <p:nvPr/>
        </p:nvSpPr>
        <p:spPr bwMode="auto">
          <a:xfrm>
            <a:off x="683568" y="5085184"/>
            <a:ext cx="6264696" cy="6378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600" dirty="0"/>
              <a:t>Install-Module –Name Carbon</a:t>
            </a:r>
          </a:p>
          <a:p>
            <a:endParaRPr lang="de-DE" sz="1600" dirty="0"/>
          </a:p>
        </p:txBody>
      </p:sp>
      <p:sp>
        <p:nvSpPr>
          <p:cNvPr id="7" name="Textfeld 6"/>
          <p:cNvSpPr txBox="1"/>
          <p:nvPr/>
        </p:nvSpPr>
        <p:spPr>
          <a:xfrm>
            <a:off x="683569" y="4673258"/>
            <a:ext cx="4664206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9pPr>
          </a:lstStyle>
          <a:p>
            <a:r>
              <a:rPr lang="de-DE" dirty="0"/>
              <a:t>Beispiel: Laden eines Moduls von der </a:t>
            </a:r>
            <a:r>
              <a:rPr lang="de-DE" dirty="0" err="1"/>
              <a:t>PSGallery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255940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Falls der Fehler noch auftritt…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MS112 -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200" dirty="0" smtClean="0"/>
              <a:t>Die </a:t>
            </a:r>
            <a:r>
              <a:rPr lang="de-DE" sz="2200" dirty="0" err="1" smtClean="0"/>
              <a:t>PowerShell</a:t>
            </a:r>
            <a:r>
              <a:rPr lang="de-DE" sz="2200" dirty="0" smtClean="0"/>
              <a:t>-Gallery war in der Vergangenheit zeitweise lahmgelegt</a:t>
            </a:r>
          </a:p>
          <a:p>
            <a:r>
              <a:rPr lang="de-DE" sz="2200" dirty="0" smtClean="0"/>
              <a:t>Grund war eine Abhängigkeit der </a:t>
            </a:r>
            <a:r>
              <a:rPr lang="de-DE" sz="2200" dirty="0" err="1" smtClean="0"/>
              <a:t>PowerShell</a:t>
            </a:r>
            <a:r>
              <a:rPr lang="de-DE" sz="2200" dirty="0" smtClean="0"/>
              <a:t> von altem TLS-Standard</a:t>
            </a:r>
          </a:p>
          <a:p>
            <a:r>
              <a:rPr lang="de-DE" sz="2200" dirty="0" smtClean="0"/>
              <a:t>Der Fehler sollte zwar nicht mehr auftreten…</a:t>
            </a:r>
          </a:p>
          <a:p>
            <a:r>
              <a:rPr lang="de-DE" sz="2200" dirty="0" smtClean="0"/>
              <a:t>Workaround muss in Profilskript abgelegt werden</a:t>
            </a:r>
          </a:p>
          <a:p>
            <a:r>
              <a:rPr lang="de-DE" sz="2200" dirty="0" smtClean="0"/>
              <a:t>Eventuell müssen auch abgelaufene Zertifikate ignoriert werden</a:t>
            </a:r>
            <a:endParaRPr lang="de-DE" sz="2200" dirty="0"/>
          </a:p>
        </p:txBody>
      </p:sp>
      <p:sp>
        <p:nvSpPr>
          <p:cNvPr id="5" name="Textfeld 4"/>
          <p:cNvSpPr txBox="1">
            <a:spLocks noChangeArrowheads="1"/>
          </p:cNvSpPr>
          <p:nvPr/>
        </p:nvSpPr>
        <p:spPr bwMode="auto">
          <a:xfrm>
            <a:off x="607605" y="4877706"/>
            <a:ext cx="8082480" cy="3608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400" dirty="0"/>
              <a:t>[</a:t>
            </a:r>
            <a:r>
              <a:rPr lang="de-DE" sz="1400" dirty="0" err="1"/>
              <a:t>Net.ServicePointManager</a:t>
            </a:r>
            <a:r>
              <a:rPr lang="de-DE" sz="1400" dirty="0"/>
              <a:t>]::</a:t>
            </a:r>
            <a:r>
              <a:rPr lang="de-DE" sz="1400" dirty="0" err="1"/>
              <a:t>SecurityProtocol</a:t>
            </a:r>
            <a:r>
              <a:rPr lang="de-DE" sz="1400" dirty="0"/>
              <a:t> = [</a:t>
            </a:r>
            <a:r>
              <a:rPr lang="de-DE" sz="1400" dirty="0" err="1"/>
              <a:t>Net.SecurityProtocolType</a:t>
            </a:r>
            <a:r>
              <a:rPr lang="de-DE" sz="1400" dirty="0"/>
              <a:t>]::Tls12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07605" y="4505492"/>
            <a:ext cx="4664206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9pPr>
          </a:lstStyle>
          <a:p>
            <a:r>
              <a:rPr lang="de-DE" dirty="0" smtClean="0"/>
              <a:t>Umstellen auf TLS12</a:t>
            </a:r>
            <a:endParaRPr lang="de-DE" dirty="0"/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609600" y="5735150"/>
            <a:ext cx="8082480" cy="3608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400" dirty="0"/>
              <a:t>[</a:t>
            </a:r>
            <a:r>
              <a:rPr lang="de-DE" sz="1400" dirty="0" err="1"/>
              <a:t>Net.ServicePointManager</a:t>
            </a:r>
            <a:r>
              <a:rPr lang="de-DE" sz="1400" dirty="0"/>
              <a:t>]::</a:t>
            </a:r>
            <a:r>
              <a:rPr lang="de-DE" sz="1400" dirty="0" err="1"/>
              <a:t>ServerCertificateValidationCallback</a:t>
            </a:r>
            <a:r>
              <a:rPr lang="de-DE" sz="1400" dirty="0"/>
              <a:t> = {$</a:t>
            </a:r>
            <a:r>
              <a:rPr lang="de-DE" sz="1400" dirty="0" err="1"/>
              <a:t>true</a:t>
            </a:r>
            <a:r>
              <a:rPr lang="de-DE" sz="1400" dirty="0"/>
              <a:t>};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609600" y="5390762"/>
            <a:ext cx="4664206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9pPr>
          </a:lstStyle>
          <a:p>
            <a:r>
              <a:rPr lang="de-DE" dirty="0" smtClean="0"/>
              <a:t>Ungültige Zertifikate ignorieren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808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Neu: </a:t>
            </a:r>
            <a:r>
              <a:rPr lang="de-DE" sz="2800" dirty="0" err="1"/>
              <a:t>PowerShellGet</a:t>
            </a:r>
            <a:r>
              <a:rPr lang="de-DE" sz="2800" dirty="0"/>
              <a:t> 3.0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Vollständige Überarbeitung des </a:t>
            </a:r>
            <a:r>
              <a:rPr lang="de-DE" sz="2400" dirty="0" err="1"/>
              <a:t>PowerShellGet</a:t>
            </a:r>
            <a:r>
              <a:rPr lang="de-DE" sz="2400" dirty="0"/>
              <a:t>-Moduls (Stand: </a:t>
            </a:r>
            <a:r>
              <a:rPr lang="de-DE" sz="2400" dirty="0" smtClean="0"/>
              <a:t>07/23 immer noch nicht offiziell </a:t>
            </a:r>
            <a:r>
              <a:rPr lang="de-DE" sz="2400" dirty="0" err="1" smtClean="0"/>
              <a:t>released</a:t>
            </a:r>
            <a:r>
              <a:rPr lang="de-DE" sz="2400" dirty="0" smtClean="0"/>
              <a:t>)</a:t>
            </a:r>
            <a:endParaRPr lang="de-DE" sz="2400" dirty="0"/>
          </a:p>
          <a:p>
            <a:r>
              <a:rPr lang="de-DE" sz="2400" dirty="0"/>
              <a:t>Muss per </a:t>
            </a:r>
            <a:r>
              <a:rPr lang="de-DE" sz="2000" dirty="0" err="1">
                <a:latin typeface="Consolas" panose="020B0609020204030204" pitchFamily="49" charset="0"/>
              </a:rPr>
              <a:t>Install</a:t>
            </a:r>
            <a:r>
              <a:rPr lang="de-DE" sz="2000" dirty="0">
                <a:latin typeface="Consolas" panose="020B0609020204030204" pitchFamily="49" charset="0"/>
              </a:rPr>
              <a:t>-Module</a:t>
            </a:r>
            <a:r>
              <a:rPr lang="de-DE" sz="2400" dirty="0"/>
              <a:t> und </a:t>
            </a:r>
            <a:r>
              <a:rPr lang="de-DE" sz="2000" dirty="0">
                <a:latin typeface="Consolas" panose="020B0609020204030204" pitchFamily="49" charset="0"/>
              </a:rPr>
              <a:t>–</a:t>
            </a:r>
            <a:r>
              <a:rPr lang="de-DE" sz="2000" dirty="0" err="1">
                <a:latin typeface="Consolas" panose="020B0609020204030204" pitchFamily="49" charset="0"/>
              </a:rPr>
              <a:t>AllowPrerelease</a:t>
            </a:r>
            <a:r>
              <a:rPr lang="de-DE" sz="2400" dirty="0"/>
              <a:t> installiert werden</a:t>
            </a:r>
          </a:p>
          <a:p>
            <a:r>
              <a:rPr lang="de-DE" sz="2400" dirty="0"/>
              <a:t>Vereinheitlichung der </a:t>
            </a:r>
            <a:r>
              <a:rPr lang="de-DE" sz="2400" dirty="0" err="1"/>
              <a:t>Cmdlets</a:t>
            </a:r>
            <a:r>
              <a:rPr lang="de-DE" sz="2400" dirty="0"/>
              <a:t>, z.B. werden Module, DSC-Ressourcen usw. per </a:t>
            </a:r>
            <a:r>
              <a:rPr lang="de-DE" sz="2000" dirty="0" err="1">
                <a:latin typeface="Consolas" panose="020B0609020204030204" pitchFamily="49" charset="0"/>
              </a:rPr>
              <a:t>Install-PSRessource</a:t>
            </a:r>
            <a:r>
              <a:rPr lang="de-DE" sz="2400" dirty="0"/>
              <a:t> installiert</a:t>
            </a:r>
          </a:p>
          <a:p>
            <a:r>
              <a:rPr lang="de-DE" sz="2400" dirty="0"/>
              <a:t>Abfragen entsprechend über </a:t>
            </a:r>
            <a:r>
              <a:rPr lang="de-DE" sz="2000" dirty="0" err="1">
                <a:latin typeface="Consolas" panose="020B0609020204030204" pitchFamily="49" charset="0"/>
              </a:rPr>
              <a:t>Get-PSRessource</a:t>
            </a:r>
            <a:endParaRPr lang="de-DE" sz="2000" dirty="0">
              <a:latin typeface="Consolas" panose="020B0609020204030204" pitchFamily="49" charset="0"/>
            </a:endParaRPr>
          </a:p>
          <a:p>
            <a:r>
              <a:rPr lang="de-DE" sz="2400" dirty="0"/>
              <a:t>Kann parallel zu </a:t>
            </a:r>
            <a:r>
              <a:rPr lang="de-DE" sz="2400" dirty="0" err="1"/>
              <a:t>PowerShellGet</a:t>
            </a:r>
            <a:r>
              <a:rPr lang="de-DE" sz="2400" dirty="0"/>
              <a:t> 2.x installiert werden</a:t>
            </a:r>
          </a:p>
          <a:p>
            <a:r>
              <a:rPr lang="de-DE" sz="2000" dirty="0">
                <a:latin typeface="Consolas" panose="020B0609020204030204" pitchFamily="49" charset="0"/>
              </a:rPr>
              <a:t>https://</a:t>
            </a:r>
            <a:r>
              <a:rPr lang="de-DE" sz="2000" dirty="0" err="1">
                <a:latin typeface="Consolas" panose="020B0609020204030204" pitchFamily="49" charset="0"/>
              </a:rPr>
              <a:t>github.com</a:t>
            </a:r>
            <a:r>
              <a:rPr lang="de-DE" sz="2000" dirty="0">
                <a:latin typeface="Consolas" panose="020B0609020204030204" pitchFamily="49" charset="0"/>
              </a:rPr>
              <a:t>/</a:t>
            </a:r>
            <a:r>
              <a:rPr lang="de-DE" sz="2000" dirty="0" err="1">
                <a:latin typeface="Consolas" panose="020B0609020204030204" pitchFamily="49" charset="0"/>
              </a:rPr>
              <a:t>PowerShell</a:t>
            </a:r>
            <a:r>
              <a:rPr lang="de-DE" sz="2000" dirty="0">
                <a:latin typeface="Consolas" panose="020B0609020204030204" pitchFamily="49" charset="0"/>
              </a:rPr>
              <a:t>/</a:t>
            </a:r>
            <a:r>
              <a:rPr lang="de-DE" sz="2000" dirty="0" err="1">
                <a:latin typeface="Consolas" panose="020B0609020204030204" pitchFamily="49" charset="0"/>
              </a:rPr>
              <a:t>PowerShellGet</a:t>
            </a:r>
            <a:endParaRPr lang="de-DE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17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Module veröffentlichen	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Veröffentlichung als Package in einem Repository per </a:t>
            </a:r>
            <a:r>
              <a:rPr lang="de-DE" sz="2400" b="1" dirty="0" err="1"/>
              <a:t>Publish</a:t>
            </a:r>
            <a:r>
              <a:rPr lang="de-DE" sz="2400" b="1" dirty="0"/>
              <a:t>-Module</a:t>
            </a:r>
            <a:r>
              <a:rPr lang="de-DE" sz="2400" dirty="0"/>
              <a:t>-</a:t>
            </a:r>
            <a:r>
              <a:rPr lang="de-DE" sz="2400" dirty="0" err="1"/>
              <a:t>Cmdlet</a:t>
            </a:r>
            <a:endParaRPr lang="de-DE" sz="2400" dirty="0"/>
          </a:p>
          <a:p>
            <a:r>
              <a:rPr lang="de-DE" sz="2400" dirty="0"/>
              <a:t>Das Repository kann privat oder öffentlich sein</a:t>
            </a:r>
          </a:p>
          <a:p>
            <a:r>
              <a:rPr lang="de-DE" sz="2400" dirty="0"/>
              <a:t>Das gesamte Modulverzeichnis wird in eine Package-Datei (Erweiterung .</a:t>
            </a:r>
            <a:r>
              <a:rPr lang="de-DE" sz="2400" i="1" dirty="0"/>
              <a:t>Package</a:t>
            </a:r>
            <a:r>
              <a:rPr lang="de-DE" sz="2400" dirty="0"/>
              <a:t>, intern ZIP-Format) konvertiert und in das Repository übertragen</a:t>
            </a:r>
          </a:p>
          <a:p>
            <a:r>
              <a:rPr lang="de-DE" sz="2400" dirty="0"/>
              <a:t>Für die Veröffentlichung muss die </a:t>
            </a:r>
            <a:r>
              <a:rPr lang="de-DE" sz="2400" dirty="0" err="1"/>
              <a:t>Manifestdatei</a:t>
            </a:r>
            <a:r>
              <a:rPr lang="de-DE" sz="2400" dirty="0"/>
              <a:t> zusätzliche Metadaten (GUID, </a:t>
            </a:r>
            <a:r>
              <a:rPr lang="de-DE" sz="2400" dirty="0" err="1"/>
              <a:t>author</a:t>
            </a:r>
            <a:r>
              <a:rPr lang="de-DE" sz="2400" dirty="0"/>
              <a:t> und </a:t>
            </a:r>
            <a:r>
              <a:rPr lang="de-DE" sz="2400" dirty="0" err="1"/>
              <a:t>description</a:t>
            </a:r>
            <a:r>
              <a:rPr lang="de-DE" sz="2400" dirty="0"/>
              <a:t>) enthalten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959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Zusammenfassung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Ein Modul ist bei der PowerShell ein Verzeichnis</a:t>
            </a:r>
          </a:p>
          <a:p>
            <a:r>
              <a:rPr lang="de-DE" sz="2400" dirty="0"/>
              <a:t>Enthält entweder eine Psm1-Datei (Skriptmodul) oder eine Psd1-Datei (Manifestmodul)</a:t>
            </a:r>
          </a:p>
          <a:p>
            <a:r>
              <a:rPr lang="de-DE" sz="2400" dirty="0"/>
              <a:t>Es gibt vorgesehene Modulverzeichnisse ($PSModulePath-Umgebungsvariable)</a:t>
            </a:r>
          </a:p>
          <a:p>
            <a:r>
              <a:rPr lang="de-DE" sz="2400" dirty="0"/>
              <a:t>Der wichtigste Vorteil von Manifestmodulen sind die Metadaten, in erster Linie die Versionierung</a:t>
            </a:r>
          </a:p>
        </p:txBody>
      </p:sp>
    </p:spTree>
    <p:extLst>
      <p:ext uri="{BB962C8B-B14F-4D97-AF65-F5344CB8AC3E}">
        <p14:creationId xmlns:p14="http://schemas.microsoft.com/office/powerpoint/2010/main" val="203610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Übung Nr. 5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Aufgabe: Anlegen eines </a:t>
            </a:r>
            <a:r>
              <a:rPr lang="de-DE" sz="2400" dirty="0" err="1"/>
              <a:t>Manifestmoduls</a:t>
            </a:r>
            <a:r>
              <a:rPr lang="de-DE" sz="2400" dirty="0"/>
              <a:t> mit dem Namen „</a:t>
            </a:r>
            <a:r>
              <a:rPr lang="de-DE" sz="2400" dirty="0" err="1"/>
              <a:t>PsKurs</a:t>
            </a:r>
            <a:r>
              <a:rPr lang="de-DE" sz="2400" dirty="0"/>
              <a:t>“</a:t>
            </a:r>
          </a:p>
          <a:p>
            <a:r>
              <a:rPr lang="de-DE" sz="2400" dirty="0"/>
              <a:t>Im Übungsordner befinden sich die Dateien</a:t>
            </a:r>
          </a:p>
          <a:p>
            <a:pPr lvl="1"/>
            <a:r>
              <a:rPr lang="de-DE" sz="2000" dirty="0"/>
              <a:t>Pskurs.psm1 mit drei </a:t>
            </a:r>
            <a:r>
              <a:rPr lang="de-DE" sz="2000" dirty="0" err="1"/>
              <a:t>Functions</a:t>
            </a:r>
            <a:r>
              <a:rPr lang="de-DE" sz="2000" dirty="0"/>
              <a:t> </a:t>
            </a:r>
            <a:r>
              <a:rPr lang="de-DE" sz="2000" dirty="0" err="1"/>
              <a:t>Get-ComputerInfo</a:t>
            </a:r>
            <a:r>
              <a:rPr lang="de-DE" sz="2000" dirty="0"/>
              <a:t>, </a:t>
            </a:r>
            <a:r>
              <a:rPr lang="de-DE" sz="2000" dirty="0" err="1"/>
              <a:t>Get-OSInfo</a:t>
            </a:r>
            <a:r>
              <a:rPr lang="de-DE" sz="2000" dirty="0"/>
              <a:t> und </a:t>
            </a:r>
            <a:r>
              <a:rPr lang="de-DE" sz="2000" dirty="0" err="1"/>
              <a:t>Get-AppInfo</a:t>
            </a:r>
            <a:endParaRPr lang="de-DE" sz="2000" dirty="0"/>
          </a:p>
          <a:p>
            <a:pPr lvl="1"/>
            <a:r>
              <a:rPr lang="de-DE" sz="2000" dirty="0"/>
              <a:t>PsKursExtras.ps1 mit der </a:t>
            </a:r>
            <a:r>
              <a:rPr lang="de-DE" sz="2000" dirty="0" err="1"/>
              <a:t>Get-PCInfo</a:t>
            </a:r>
            <a:endParaRPr lang="de-DE" sz="2000" dirty="0"/>
          </a:p>
          <a:p>
            <a:r>
              <a:rPr lang="de-DE" sz="2400" b="1" dirty="0"/>
              <a:t>Ziel</a:t>
            </a:r>
            <a:r>
              <a:rPr lang="de-DE" sz="2400" dirty="0"/>
              <a:t>: Das Ausführen von Get-PCInfo soll direkt möglich sein</a:t>
            </a:r>
          </a:p>
          <a:p>
            <a:r>
              <a:rPr lang="de-DE" sz="2400" dirty="0"/>
              <a:t>Wie muss die Psd1-Datei aufgebaut sein?</a:t>
            </a:r>
          </a:p>
        </p:txBody>
      </p:sp>
    </p:spTree>
    <p:extLst>
      <p:ext uri="{BB962C8B-B14F-4D97-AF65-F5344CB8AC3E}">
        <p14:creationId xmlns:p14="http://schemas.microsoft.com/office/powerpoint/2010/main" val="6276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Lektion 8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 Skripts</a:t>
            </a:r>
            <a:r>
              <a:rPr lang="de-DE" baseline="0" dirty="0"/>
              <a:t> werden Tools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652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Autofit/>
          </a:bodyPr>
          <a:lstStyle/>
          <a:p>
            <a:r>
              <a:rPr lang="de-DE" sz="2800" dirty="0">
                <a:latin typeface="Verdana"/>
                <a:ea typeface="Verdana"/>
              </a:rPr>
              <a:t>Wenn ein Proxy im Spiel ist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692896"/>
          </a:xfrm>
        </p:spPr>
        <p:txBody>
          <a:bodyPr vert="horz" lIns="91440" tIns="45720" rIns="91440" bIns="45720" anchor="t">
            <a:normAutofit/>
          </a:bodyPr>
          <a:lstStyle/>
          <a:p>
            <a:r>
              <a:rPr lang="de-DE" sz="2400" dirty="0"/>
              <a:t>Ausgangspunkt: Proxy setzt Authentifizierung voraus</a:t>
            </a:r>
          </a:p>
          <a:p>
            <a:r>
              <a:rPr lang="de-DE" sz="2400" dirty="0"/>
              <a:t>Es gibt bei Update-Help keine Proxy-Parameter</a:t>
            </a:r>
          </a:p>
          <a:p>
            <a:r>
              <a:rPr lang="de-DE" sz="2400" dirty="0"/>
              <a:t>Die Parameter </a:t>
            </a:r>
            <a:r>
              <a:rPr lang="de-DE" sz="2400" dirty="0" err="1"/>
              <a:t>Credential</a:t>
            </a:r>
            <a:r>
              <a:rPr lang="de-DE" sz="2400" dirty="0"/>
              <a:t>/</a:t>
            </a:r>
            <a:r>
              <a:rPr lang="de-DE" sz="2400" dirty="0" err="1"/>
              <a:t>UseDefaultCredentials</a:t>
            </a:r>
            <a:r>
              <a:rPr lang="de-DE" sz="2400" dirty="0"/>
              <a:t> bringen nichts</a:t>
            </a:r>
          </a:p>
          <a:p>
            <a:r>
              <a:rPr lang="de-DE" sz="2400" dirty="0"/>
              <a:t>Übliche Einstellungen über Internet Explorer</a:t>
            </a:r>
          </a:p>
          <a:p>
            <a:r>
              <a:rPr lang="de-DE" sz="2400" dirty="0">
                <a:ea typeface="Verdana"/>
              </a:rPr>
              <a:t>Ansonsten ist ein kleiner Workaround erforderlich</a:t>
            </a:r>
          </a:p>
          <a:p>
            <a:endParaRPr lang="de-DE" sz="2400" dirty="0"/>
          </a:p>
        </p:txBody>
      </p:sp>
      <p:sp>
        <p:nvSpPr>
          <p:cNvPr id="6" name="Textfeld 5"/>
          <p:cNvSpPr txBox="1"/>
          <p:nvPr/>
        </p:nvSpPr>
        <p:spPr>
          <a:xfrm>
            <a:off x="533400" y="4793022"/>
            <a:ext cx="849694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alt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lang="de-DE" alt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= New-</a:t>
            </a:r>
            <a:r>
              <a:rPr lang="de-DE" alt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alt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System.Net.WebClient</a:t>
            </a:r>
            <a:r>
              <a:rPr lang="de-DE" alt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alt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wc.Proxy.Credentials</a:t>
            </a:r>
            <a:r>
              <a:rPr lang="de-DE" alt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= [</a:t>
            </a:r>
            <a:r>
              <a:rPr lang="de-DE" alt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System.Net.CredentialCache</a:t>
            </a:r>
            <a:r>
              <a:rPr lang="de-DE" alt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]::</a:t>
            </a:r>
            <a:r>
              <a:rPr lang="de-DE" alt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DefaultNetworkCredentials</a:t>
            </a:r>
            <a:r>
              <a:rPr lang="de-DE" alt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533400" y="4408755"/>
            <a:ext cx="2373457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Sollte nicht erforderlich sein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533400" y="5877353"/>
            <a:ext cx="849694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http://</a:t>
            </a:r>
            <a:r>
              <a:rPr lang="de-DE" alt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woshub.com</a:t>
            </a:r>
            <a:r>
              <a:rPr lang="de-DE" alt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alt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alt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powershell</a:t>
            </a:r>
            <a:r>
              <a:rPr lang="de-DE" alt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-behind-a-proxy/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533400" y="5493086"/>
            <a:ext cx="7877400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Ausführliche Beschreibung der Problematik mit Lösungen (2018) - geht aber nicht auf die Schnelle</a:t>
            </a:r>
          </a:p>
        </p:txBody>
      </p:sp>
    </p:spTree>
    <p:extLst>
      <p:ext uri="{BB962C8B-B14F-4D97-AF65-F5344CB8AC3E}">
        <p14:creationId xmlns:p14="http://schemas.microsoft.com/office/powerpoint/2010/main" val="80037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Themen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484784"/>
            <a:ext cx="8229600" cy="4641379"/>
          </a:xfrm>
        </p:spPr>
        <p:txBody>
          <a:bodyPr>
            <a:normAutofit/>
          </a:bodyPr>
          <a:lstStyle/>
          <a:p>
            <a:r>
              <a:rPr lang="de-DE" sz="2400" dirty="0"/>
              <a:t>Eingaben entgegennehmen</a:t>
            </a:r>
          </a:p>
          <a:p>
            <a:r>
              <a:rPr lang="de-DE" sz="2400" dirty="0"/>
              <a:t>Implementieren einer Menüauswahl</a:t>
            </a:r>
          </a:p>
          <a:p>
            <a:r>
              <a:rPr lang="de-DE" sz="2400" dirty="0"/>
              <a:t>Ausgaben über Kanäle</a:t>
            </a:r>
          </a:p>
          <a:p>
            <a:r>
              <a:rPr lang="de-DE" sz="2400" dirty="0"/>
              <a:t>Dialogboxen anzeigen</a:t>
            </a:r>
          </a:p>
          <a:p>
            <a:r>
              <a:rPr lang="de-DE" sz="2400" dirty="0"/>
              <a:t>Grafische Oberflächen einbeziehen</a:t>
            </a:r>
          </a:p>
          <a:p>
            <a:r>
              <a:rPr lang="de-DE" sz="2400" dirty="0"/>
              <a:t>Neu: Crescendo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56119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Eingaben per Tastatur entgegennehmen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451917"/>
            <a:ext cx="8229600" cy="4785395"/>
          </a:xfrm>
        </p:spPr>
        <p:txBody>
          <a:bodyPr>
            <a:normAutofit/>
          </a:bodyPr>
          <a:lstStyle/>
          <a:p>
            <a:r>
              <a:rPr lang="de-DE" sz="2000" b="1" dirty="0"/>
              <a:t>Read-Host</a:t>
            </a:r>
            <a:r>
              <a:rPr lang="de-DE" sz="2000" dirty="0"/>
              <a:t>-</a:t>
            </a:r>
            <a:r>
              <a:rPr lang="de-DE" sz="2000" dirty="0" err="1"/>
              <a:t>Cmdlet</a:t>
            </a:r>
            <a:endParaRPr lang="de-DE" sz="2000" dirty="0"/>
          </a:p>
          <a:p>
            <a:pPr lvl="1"/>
            <a:r>
              <a:rPr lang="de-DE" sz="1800" dirty="0"/>
              <a:t>Über </a:t>
            </a:r>
            <a:r>
              <a:rPr lang="de-DE" sz="1800" dirty="0" smtClean="0"/>
              <a:t>das </a:t>
            </a:r>
            <a:r>
              <a:rPr lang="de-DE" sz="1800" b="1" dirty="0" err="1" smtClean="0"/>
              <a:t>AsSecureString</a:t>
            </a:r>
            <a:r>
              <a:rPr lang="de-DE" sz="1800" dirty="0" err="1" smtClean="0"/>
              <a:t>-Cmdlet</a:t>
            </a:r>
            <a:r>
              <a:rPr lang="de-DE" sz="1800" dirty="0" smtClean="0"/>
              <a:t> </a:t>
            </a:r>
            <a:r>
              <a:rPr lang="de-DE" sz="1800" dirty="0"/>
              <a:t>wird ein </a:t>
            </a:r>
            <a:r>
              <a:rPr lang="de-DE" sz="1800" i="1" dirty="0" err="1" smtClean="0"/>
              <a:t>SecureString</a:t>
            </a:r>
            <a:r>
              <a:rPr lang="de-DE" sz="1800" dirty="0" smtClean="0"/>
              <a:t>-Objekt </a:t>
            </a:r>
            <a:r>
              <a:rPr lang="de-DE" sz="1800" dirty="0"/>
              <a:t>zurückgegeben</a:t>
            </a:r>
          </a:p>
          <a:p>
            <a:r>
              <a:rPr lang="de-DE" sz="2000" b="1" dirty="0"/>
              <a:t>[</a:t>
            </a:r>
            <a:r>
              <a:rPr lang="de-DE" sz="2000" b="1" dirty="0" err="1"/>
              <a:t>Console</a:t>
            </a:r>
            <a:r>
              <a:rPr lang="de-DE" sz="2000" b="1" dirty="0"/>
              <a:t>]::</a:t>
            </a:r>
            <a:r>
              <a:rPr lang="de-DE" sz="2000" b="1" dirty="0" err="1"/>
              <a:t>ReadKey</a:t>
            </a:r>
            <a:r>
              <a:rPr lang="de-DE" sz="2000" b="1" dirty="0"/>
              <a:t>() </a:t>
            </a:r>
            <a:r>
              <a:rPr lang="de-DE" sz="2000" dirty="0"/>
              <a:t>– nimmt eine Tasteneingabe entgegen</a:t>
            </a:r>
          </a:p>
          <a:p>
            <a:pPr lvl="1"/>
            <a:r>
              <a:rPr lang="de-DE" sz="1800" dirty="0"/>
              <a:t>Rückgabe ist ein </a:t>
            </a:r>
            <a:r>
              <a:rPr lang="de-DE" sz="1800" i="1" dirty="0" err="1"/>
              <a:t>System.ConsoleKeyInfo</a:t>
            </a:r>
            <a:r>
              <a:rPr lang="de-DE" sz="1800" dirty="0"/>
              <a:t>-Objekt</a:t>
            </a:r>
          </a:p>
          <a:p>
            <a:pPr lvl="1"/>
            <a:r>
              <a:rPr lang="de-DE" sz="1800" b="1" dirty="0"/>
              <a:t>[</a:t>
            </a:r>
            <a:r>
              <a:rPr lang="de-DE" sz="1800" b="1" dirty="0" err="1"/>
              <a:t>Console</a:t>
            </a:r>
            <a:r>
              <a:rPr lang="de-DE" sz="1800" b="1" dirty="0"/>
              <a:t>]::</a:t>
            </a:r>
            <a:r>
              <a:rPr lang="de-DE" sz="1800" b="1" dirty="0" err="1"/>
              <a:t>KeyAvailable</a:t>
            </a:r>
            <a:r>
              <a:rPr lang="de-DE" sz="1800" b="1" dirty="0"/>
              <a:t> </a:t>
            </a:r>
            <a:r>
              <a:rPr lang="de-DE" sz="1800" dirty="0"/>
              <a:t>gibt ab, ob im Tastaturpuffer eine Taste vorliegt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259632" y="3464849"/>
            <a:ext cx="6624736" cy="27307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StartZeit</a:t>
            </a:r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Get-Date</a:t>
            </a: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($true)</a:t>
            </a: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 ([Console]::</a:t>
            </a:r>
            <a:r>
              <a:rPr lang="en-US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KeyAvailable</a:t>
            </a:r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([Console]::</a:t>
            </a:r>
            <a:r>
              <a:rPr lang="en-US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ReadKey</a:t>
            </a:r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($true).</a:t>
            </a:r>
            <a:r>
              <a:rPr lang="en-US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KeyChar</a:t>
            </a:r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"q")</a:t>
            </a: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 </a:t>
            </a: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break;</a:t>
            </a: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Abbruch</a:t>
            </a:r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per 'Q'-Taste..."</a:t>
            </a: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Start-Sleep -Seconds 1</a:t>
            </a: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"Abbruch nach {0:n2}s" -f ((Get-Date)-$Startzeit).TotalSeconds</a:t>
            </a: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004048" y="3645024"/>
            <a:ext cx="1887747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Geht nicht in der ISE!</a:t>
            </a:r>
          </a:p>
        </p:txBody>
      </p:sp>
    </p:spTree>
    <p:extLst>
      <p:ext uri="{BB962C8B-B14F-4D97-AF65-F5344CB8AC3E}">
        <p14:creationId xmlns:p14="http://schemas.microsoft.com/office/powerpoint/2010/main" val="37853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Implementieren einer Menüauswahl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67544" y="1556791"/>
            <a:ext cx="8229600" cy="1944217"/>
          </a:xfrm>
        </p:spPr>
        <p:txBody>
          <a:bodyPr>
            <a:normAutofit/>
          </a:bodyPr>
          <a:lstStyle/>
          <a:p>
            <a:r>
              <a:rPr lang="de-DE" sz="2000" dirty="0"/>
              <a:t>Es gibt leider keine eingebaute Funktionalität</a:t>
            </a:r>
          </a:p>
          <a:p>
            <a:r>
              <a:rPr lang="de-DE" sz="2000" dirty="0"/>
              <a:t>Eine Menüauswahl in der Konsole muss über eine Reihe von</a:t>
            </a:r>
            <a:r>
              <a:rPr lang="de-DE" sz="2000" b="1" dirty="0"/>
              <a:t> Write-Host</a:t>
            </a:r>
            <a:r>
              <a:rPr lang="de-DE" sz="2000" dirty="0"/>
              <a:t>-</a:t>
            </a:r>
            <a:r>
              <a:rPr lang="de-DE" sz="2000" dirty="0" err="1"/>
              <a:t>Cmdlets</a:t>
            </a:r>
            <a:r>
              <a:rPr lang="de-DE" sz="2000" dirty="0"/>
              <a:t> in Kombination mit einem </a:t>
            </a:r>
            <a:r>
              <a:rPr lang="de-DE" sz="2000" b="1" dirty="0"/>
              <a:t>Read-Host</a:t>
            </a:r>
            <a:r>
              <a:rPr lang="de-DE" sz="2000" dirty="0"/>
              <a:t>-</a:t>
            </a:r>
            <a:r>
              <a:rPr lang="de-DE" sz="2000" dirty="0" err="1"/>
              <a:t>Cmdlet</a:t>
            </a:r>
            <a:r>
              <a:rPr lang="de-DE" sz="2000" dirty="0"/>
              <a:t> realisiert werden</a:t>
            </a:r>
          </a:p>
          <a:p>
            <a:endParaRPr lang="de-DE" sz="2000" dirty="0"/>
          </a:p>
        </p:txBody>
      </p:sp>
      <p:sp>
        <p:nvSpPr>
          <p:cNvPr id="4" name="Textfeld 3"/>
          <p:cNvSpPr txBox="1"/>
          <p:nvPr/>
        </p:nvSpPr>
        <p:spPr>
          <a:xfrm>
            <a:off x="827584" y="2780928"/>
            <a:ext cx="7249198" cy="33770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Show-Menu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Write-Host (New-Object -</a:t>
            </a:r>
            <a:r>
              <a:rPr lang="en-US" sz="105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TypeName</a:t>
            </a:r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String -</a:t>
            </a:r>
            <a:r>
              <a:rPr lang="en-US" sz="105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"*", 72)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Write-Host "</a:t>
            </a:r>
            <a:r>
              <a:rPr lang="en-US" sz="105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Hauptmenü</a:t>
            </a:r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Write-Host (New-Object -</a:t>
            </a:r>
            <a:r>
              <a:rPr lang="en-US" sz="105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TypeName</a:t>
            </a:r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String -</a:t>
            </a:r>
            <a:r>
              <a:rPr lang="en-US" sz="105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"*", 72)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Write-Host -F Green "A - </a:t>
            </a:r>
            <a:r>
              <a:rPr lang="en-US" sz="105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für</a:t>
            </a:r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Servermenü</a:t>
            </a:r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Write-Host -F Yellow "B - </a:t>
            </a:r>
            <a:r>
              <a:rPr lang="en-US" sz="105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für</a:t>
            </a:r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Clientmenü</a:t>
            </a:r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Write-Host -F Magenta "C - </a:t>
            </a:r>
            <a:r>
              <a:rPr lang="en-US" sz="105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für</a:t>
            </a:r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Sonstiges</a:t>
            </a:r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Write-Host -F White "Q - </a:t>
            </a:r>
            <a:r>
              <a:rPr lang="en-US" sz="105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beenden</a:t>
            </a:r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Read-Host -Prompt "?"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switch ($</a:t>
            </a:r>
            <a:r>
              <a:rPr lang="en-US" sz="105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Auswahl</a:t>
            </a:r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Show-Menu)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"A" { "</a:t>
            </a:r>
            <a:r>
              <a:rPr lang="en-US" sz="105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Servermenü</a:t>
            </a:r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}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"B" { "</a:t>
            </a:r>
            <a:r>
              <a:rPr lang="en-US" sz="105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Clientmenü</a:t>
            </a:r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}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"C" { "</a:t>
            </a:r>
            <a:r>
              <a:rPr lang="en-US" sz="105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Sonstiges</a:t>
            </a:r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}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until ($</a:t>
            </a:r>
            <a:r>
              <a:rPr lang="en-US" sz="105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Auswahl</a:t>
            </a:r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05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"Q")</a:t>
            </a: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237828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Ausgaben über Kanäle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556792"/>
            <a:ext cx="8229600" cy="2160240"/>
          </a:xfrm>
        </p:spPr>
        <p:txBody>
          <a:bodyPr>
            <a:normAutofit/>
          </a:bodyPr>
          <a:lstStyle/>
          <a:p>
            <a:r>
              <a:rPr lang="de-DE" sz="2000" dirty="0"/>
              <a:t>Die verschiedenen Write-</a:t>
            </a:r>
            <a:r>
              <a:rPr lang="de-DE" sz="2000" dirty="0" err="1"/>
              <a:t>Cmdlets</a:t>
            </a:r>
            <a:r>
              <a:rPr lang="de-DE" sz="2000" dirty="0"/>
              <a:t> schreiben in eigene Kanäle, z.B. Write-Error in Kanal 2, Write-Verbose in Kanal 4</a:t>
            </a:r>
          </a:p>
          <a:p>
            <a:r>
              <a:rPr lang="de-DE" sz="2000" dirty="0"/>
              <a:t>Über den Umleitungsoperator &gt; wird die Ausgabe in eine Datei umgeleitet, über n&gt;&amp;1 Kanal n auf die Ausgabe</a:t>
            </a:r>
          </a:p>
          <a:p>
            <a:r>
              <a:rPr lang="de-DE" sz="2000" dirty="0"/>
              <a:t>Wird in der Hilfe unter </a:t>
            </a:r>
            <a:r>
              <a:rPr lang="de-DE" sz="2000" b="1" dirty="0" err="1"/>
              <a:t>about_redirection</a:t>
            </a:r>
            <a:r>
              <a:rPr lang="de-DE" sz="2000" dirty="0"/>
              <a:t> beschrieben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127443"/>
              </p:ext>
            </p:extLst>
          </p:nvPr>
        </p:nvGraphicFramePr>
        <p:xfrm>
          <a:off x="755576" y="3604984"/>
          <a:ext cx="3960440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3030">
                <a:tc>
                  <a:txBody>
                    <a:bodyPr/>
                    <a:lstStyle/>
                    <a:p>
                      <a:r>
                        <a:rPr lang="de-DE" sz="1600" dirty="0" err="1"/>
                        <a:t>Cmdlet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Kanal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7517">
                <a:tc>
                  <a:txBody>
                    <a:bodyPr/>
                    <a:lstStyle/>
                    <a:p>
                      <a:r>
                        <a:rPr lang="de-DE" sz="1600" dirty="0"/>
                        <a:t>Alle Ausgaben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7517">
                <a:tc>
                  <a:txBody>
                    <a:bodyPr/>
                    <a:lstStyle/>
                    <a:p>
                      <a:r>
                        <a:rPr lang="de-DE" sz="1600" dirty="0"/>
                        <a:t>Erfolgsmeldungen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27517">
                <a:tc>
                  <a:txBody>
                    <a:bodyPr/>
                    <a:lstStyle/>
                    <a:p>
                      <a:r>
                        <a:rPr lang="de-DE" sz="1600" dirty="0"/>
                        <a:t>Write-Error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27517">
                <a:tc>
                  <a:txBody>
                    <a:bodyPr/>
                    <a:lstStyle/>
                    <a:p>
                      <a:r>
                        <a:rPr lang="de-DE" sz="1600" dirty="0"/>
                        <a:t>Write-</a:t>
                      </a:r>
                      <a:r>
                        <a:rPr lang="de-DE" sz="1600" dirty="0" err="1"/>
                        <a:t>Warning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27517">
                <a:tc>
                  <a:txBody>
                    <a:bodyPr/>
                    <a:lstStyle/>
                    <a:p>
                      <a:r>
                        <a:rPr lang="de-DE" sz="1600" dirty="0"/>
                        <a:t>Write-Verbose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27517">
                <a:tc>
                  <a:txBody>
                    <a:bodyPr/>
                    <a:lstStyle/>
                    <a:p>
                      <a:r>
                        <a:rPr lang="de-DE" sz="1600" dirty="0"/>
                        <a:t>Write-</a:t>
                      </a:r>
                      <a:r>
                        <a:rPr lang="de-DE" sz="1600" dirty="0" err="1"/>
                        <a:t>Debug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5004048" y="4018178"/>
            <a:ext cx="3456384" cy="3300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.\Test.ps1 2&gt;&gt; Fehlerlog.txt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5031658" y="5212346"/>
            <a:ext cx="3744416" cy="3300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.\Test.ps1 2&gt;&amp;1 4&gt;&amp;1 3&gt;&amp;1 &gt; Fehlerlog.txt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004048" y="3645024"/>
            <a:ext cx="2704958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Umleiten von Fehlermeldungen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004048" y="4636282"/>
            <a:ext cx="3592188" cy="51473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Umleiten Fehlern, Warnungen und Verbose-</a:t>
            </a:r>
          </a:p>
          <a:p>
            <a:r>
              <a:rPr lang="de-DE" dirty="0"/>
              <a:t>Meldungen in eine Textdatei</a:t>
            </a: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320691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Dialogboxen anzeigen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533707"/>
            <a:ext cx="8229600" cy="1008112"/>
          </a:xfrm>
        </p:spPr>
        <p:txBody>
          <a:bodyPr>
            <a:normAutofit/>
          </a:bodyPr>
          <a:lstStyle/>
          <a:p>
            <a:r>
              <a:rPr lang="de-DE" sz="2000" dirty="0"/>
              <a:t>Es gibt leider keine eingebaute Funktionalität</a:t>
            </a:r>
          </a:p>
          <a:p>
            <a:r>
              <a:rPr lang="de-DE" sz="2000" dirty="0"/>
              <a:t>Aufruf von Funktionalitäten der .NET-Laufzeit</a:t>
            </a:r>
          </a:p>
          <a:p>
            <a:endParaRPr lang="de-DE" sz="2800" dirty="0"/>
          </a:p>
          <a:p>
            <a:endParaRPr lang="de-DE" sz="2800" dirty="0"/>
          </a:p>
          <a:p>
            <a:endParaRPr lang="de-DE" sz="2800" dirty="0"/>
          </a:p>
        </p:txBody>
      </p:sp>
      <p:sp>
        <p:nvSpPr>
          <p:cNvPr id="5" name="Textfeld 5"/>
          <p:cNvSpPr txBox="1">
            <a:spLocks noChangeArrowheads="1"/>
          </p:cNvSpPr>
          <p:nvPr/>
        </p:nvSpPr>
        <p:spPr bwMode="auto">
          <a:xfrm>
            <a:off x="468313" y="2793722"/>
            <a:ext cx="8207375" cy="4685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dirty="0"/>
              <a:t>[</a:t>
            </a:r>
            <a:r>
              <a:rPr lang="de-DE" dirty="0" err="1"/>
              <a:t>System.Windows.Forms.MessageBox</a:t>
            </a:r>
            <a:r>
              <a:rPr lang="de-DE" dirty="0"/>
              <a:t>]::Show("Weitermachen?", </a:t>
            </a:r>
            <a:br>
              <a:rPr lang="de-DE" dirty="0"/>
            </a:br>
            <a:r>
              <a:rPr lang="de-DE" dirty="0"/>
              <a:t>"Bitte bestätigen", "</a:t>
            </a:r>
            <a:r>
              <a:rPr lang="de-DE" dirty="0" err="1"/>
              <a:t>YesNo</a:t>
            </a:r>
            <a:r>
              <a:rPr lang="de-DE" dirty="0"/>
              <a:t>", "</a:t>
            </a:r>
            <a:r>
              <a:rPr lang="de-DE" dirty="0" err="1"/>
              <a:t>Question</a:t>
            </a:r>
            <a:r>
              <a:rPr lang="de-DE" dirty="0"/>
              <a:t>")</a:t>
            </a:r>
          </a:p>
        </p:txBody>
      </p:sp>
      <p:sp>
        <p:nvSpPr>
          <p:cNvPr id="6" name="Textfeld 2"/>
          <p:cNvSpPr txBox="1">
            <a:spLocks noChangeArrowheads="1"/>
          </p:cNvSpPr>
          <p:nvPr/>
        </p:nvSpPr>
        <p:spPr bwMode="auto">
          <a:xfrm>
            <a:off x="457201" y="2450065"/>
            <a:ext cx="8218488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1400" dirty="0">
                <a:solidFill>
                  <a:schemeClr val="bg1"/>
                </a:solidFill>
              </a:rPr>
              <a:t>Beispiel: Anzeigen eines (in der Laufzeit) eingebauten Dialogfeldes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076" y="4587032"/>
            <a:ext cx="2390775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feld 8"/>
          <p:cNvSpPr txBox="1">
            <a:spLocks noChangeArrowheads="1"/>
          </p:cNvSpPr>
          <p:nvPr/>
        </p:nvSpPr>
        <p:spPr bwMode="auto">
          <a:xfrm>
            <a:off x="3922635" y="3822231"/>
            <a:ext cx="6799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1200" dirty="0"/>
              <a:t>Prompt</a:t>
            </a:r>
          </a:p>
        </p:txBody>
      </p:sp>
      <p:sp>
        <p:nvSpPr>
          <p:cNvPr id="11" name="Textfeld 11"/>
          <p:cNvSpPr txBox="1">
            <a:spLocks noChangeArrowheads="1"/>
          </p:cNvSpPr>
          <p:nvPr/>
        </p:nvSpPr>
        <p:spPr bwMode="auto">
          <a:xfrm>
            <a:off x="1043608" y="3933056"/>
            <a:ext cx="8563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1200" dirty="0"/>
              <a:t>Dialogtitel</a:t>
            </a:r>
          </a:p>
        </p:txBody>
      </p:sp>
      <p:sp>
        <p:nvSpPr>
          <p:cNvPr id="13" name="Textfeld 14"/>
          <p:cNvSpPr txBox="1">
            <a:spLocks noChangeArrowheads="1"/>
          </p:cNvSpPr>
          <p:nvPr/>
        </p:nvSpPr>
        <p:spPr bwMode="auto">
          <a:xfrm>
            <a:off x="1835696" y="3933056"/>
            <a:ext cx="11993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1200" dirty="0"/>
              <a:t>Ja/Nein-Button</a:t>
            </a:r>
          </a:p>
        </p:txBody>
      </p:sp>
      <p:sp>
        <p:nvSpPr>
          <p:cNvPr id="15" name="Textfeld 18"/>
          <p:cNvSpPr txBox="1">
            <a:spLocks noChangeArrowheads="1"/>
          </p:cNvSpPr>
          <p:nvPr/>
        </p:nvSpPr>
        <p:spPr bwMode="auto">
          <a:xfrm>
            <a:off x="2467735" y="3717032"/>
            <a:ext cx="15985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1200" dirty="0"/>
              <a:t>Fragezeichensymbol</a:t>
            </a:r>
          </a:p>
        </p:txBody>
      </p:sp>
      <p:cxnSp>
        <p:nvCxnSpPr>
          <p:cNvPr id="18" name="Gerade Verbindung mit Pfeil 17"/>
          <p:cNvCxnSpPr/>
          <p:nvPr/>
        </p:nvCxnSpPr>
        <p:spPr>
          <a:xfrm>
            <a:off x="4211960" y="3028008"/>
            <a:ext cx="0" cy="827523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>
            <a:off x="1537213" y="3262294"/>
            <a:ext cx="0" cy="695421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>
            <a:off x="2267744" y="3212976"/>
            <a:ext cx="0" cy="744739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3203848" y="3262294"/>
            <a:ext cx="0" cy="46025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e 29"/>
          <p:cNvSpPr/>
          <p:nvPr/>
        </p:nvSpPr>
        <p:spPr>
          <a:xfrm>
            <a:off x="769575" y="3933056"/>
            <a:ext cx="288032" cy="276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1</a:t>
            </a:r>
          </a:p>
        </p:txBody>
      </p:sp>
      <p:sp>
        <p:nvSpPr>
          <p:cNvPr id="31" name="Ellipse 30"/>
          <p:cNvSpPr/>
          <p:nvPr/>
        </p:nvSpPr>
        <p:spPr>
          <a:xfrm>
            <a:off x="1855668" y="3627414"/>
            <a:ext cx="288032" cy="276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2</a:t>
            </a:r>
          </a:p>
        </p:txBody>
      </p:sp>
      <p:sp>
        <p:nvSpPr>
          <p:cNvPr id="32" name="Ellipse 31"/>
          <p:cNvSpPr/>
          <p:nvPr/>
        </p:nvSpPr>
        <p:spPr>
          <a:xfrm>
            <a:off x="2775931" y="3447170"/>
            <a:ext cx="288032" cy="276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3</a:t>
            </a:r>
          </a:p>
        </p:txBody>
      </p:sp>
      <p:sp>
        <p:nvSpPr>
          <p:cNvPr id="33" name="Ellipse 32"/>
          <p:cNvSpPr/>
          <p:nvPr/>
        </p:nvSpPr>
        <p:spPr>
          <a:xfrm>
            <a:off x="3856050" y="3447170"/>
            <a:ext cx="288032" cy="276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4</a:t>
            </a:r>
          </a:p>
        </p:txBody>
      </p:sp>
      <p:sp>
        <p:nvSpPr>
          <p:cNvPr id="34" name="Ellipse 33"/>
          <p:cNvSpPr/>
          <p:nvPr/>
        </p:nvSpPr>
        <p:spPr>
          <a:xfrm>
            <a:off x="3023615" y="4377197"/>
            <a:ext cx="288032" cy="276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1</a:t>
            </a:r>
          </a:p>
        </p:txBody>
      </p:sp>
      <p:sp>
        <p:nvSpPr>
          <p:cNvPr id="35" name="Ellipse 34"/>
          <p:cNvSpPr/>
          <p:nvPr/>
        </p:nvSpPr>
        <p:spPr>
          <a:xfrm>
            <a:off x="3059832" y="5661248"/>
            <a:ext cx="288032" cy="276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2</a:t>
            </a:r>
          </a:p>
        </p:txBody>
      </p:sp>
      <p:sp>
        <p:nvSpPr>
          <p:cNvPr id="36" name="Ellipse 35"/>
          <p:cNvSpPr/>
          <p:nvPr/>
        </p:nvSpPr>
        <p:spPr>
          <a:xfrm>
            <a:off x="2808542" y="5013176"/>
            <a:ext cx="288032" cy="276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3</a:t>
            </a:r>
          </a:p>
        </p:txBody>
      </p:sp>
      <p:sp>
        <p:nvSpPr>
          <p:cNvPr id="37" name="Ellipse 36"/>
          <p:cNvSpPr/>
          <p:nvPr/>
        </p:nvSpPr>
        <p:spPr>
          <a:xfrm>
            <a:off x="4422429" y="5154794"/>
            <a:ext cx="288032" cy="276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4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25" name="Textfeld 5"/>
          <p:cNvSpPr txBox="1">
            <a:spLocks noChangeArrowheads="1"/>
          </p:cNvSpPr>
          <p:nvPr/>
        </p:nvSpPr>
        <p:spPr bwMode="auto">
          <a:xfrm>
            <a:off x="5002353" y="3455418"/>
            <a:ext cx="3682859" cy="7917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namespace</a:t>
            </a:r>
            <a:r>
              <a:rPr lang="de-DE" dirty="0" smtClean="0"/>
              <a:t> </a:t>
            </a:r>
            <a:r>
              <a:rPr lang="de-DE" dirty="0" err="1" smtClean="0"/>
              <a:t>System.Windows.Forms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[</a:t>
            </a:r>
            <a:r>
              <a:rPr lang="de-DE" dirty="0" err="1" smtClean="0"/>
              <a:t>MessageBox</a:t>
            </a:r>
            <a:r>
              <a:rPr lang="de-DE" dirty="0"/>
              <a:t>]::Show("Weitermachen</a:t>
            </a:r>
            <a:r>
              <a:rPr lang="de-DE" dirty="0" smtClean="0"/>
              <a:t>?",</a:t>
            </a:r>
            <a:br>
              <a:rPr lang="de-DE" dirty="0" smtClean="0"/>
            </a:br>
            <a:r>
              <a:rPr lang="de-DE" dirty="0" smtClean="0"/>
              <a:t> "</a:t>
            </a:r>
            <a:r>
              <a:rPr lang="de-DE" dirty="0"/>
              <a:t>Bitte bestätigen", "</a:t>
            </a:r>
            <a:r>
              <a:rPr lang="de-DE" dirty="0" err="1"/>
              <a:t>YesNo</a:t>
            </a:r>
            <a:r>
              <a:rPr lang="de-DE" dirty="0"/>
              <a:t>", "</a:t>
            </a:r>
            <a:r>
              <a:rPr lang="de-DE" dirty="0" err="1"/>
              <a:t>Question</a:t>
            </a:r>
            <a:r>
              <a:rPr lang="de-DE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52300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Grafische Oberflächen einbeziehen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595933"/>
            <a:ext cx="8229600" cy="4785395"/>
          </a:xfrm>
        </p:spPr>
        <p:txBody>
          <a:bodyPr>
            <a:normAutofit/>
          </a:bodyPr>
          <a:lstStyle/>
          <a:p>
            <a:r>
              <a:rPr lang="de-DE" sz="2400" dirty="0"/>
              <a:t>Auch in diesem Punkt muss die Funktionalität der .NET-Laufzeit verwendet werden</a:t>
            </a:r>
          </a:p>
          <a:p>
            <a:r>
              <a:rPr lang="de-DE" sz="2400" dirty="0"/>
              <a:t>Es stehen zwei „GUI-Pakete“ zur Auswahl:</a:t>
            </a:r>
          </a:p>
          <a:p>
            <a:pPr lvl="1"/>
            <a:r>
              <a:rPr lang="de-DE" sz="2000" dirty="0"/>
              <a:t>Windows Forms</a:t>
            </a:r>
          </a:p>
          <a:p>
            <a:pPr lvl="1"/>
            <a:r>
              <a:rPr lang="de-DE" sz="2000" dirty="0"/>
              <a:t>Windows </a:t>
            </a:r>
            <a:r>
              <a:rPr lang="de-DE" sz="2000" dirty="0" err="1"/>
              <a:t>Presentation</a:t>
            </a:r>
            <a:r>
              <a:rPr lang="de-DE" sz="2000" dirty="0"/>
              <a:t> </a:t>
            </a:r>
            <a:r>
              <a:rPr lang="de-DE" sz="2000" dirty="0" err="1"/>
              <a:t>Foundation</a:t>
            </a:r>
            <a:r>
              <a:rPr lang="de-DE" sz="2000" dirty="0"/>
              <a:t> (WPF)</a:t>
            </a:r>
          </a:p>
          <a:p>
            <a:r>
              <a:rPr lang="de-DE" sz="2400" dirty="0"/>
              <a:t>WPF ist die etwas bessere Wahl, da das Fenster im XML-Format (XAML) als Teil des Skripts definiert werden kann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294979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Windows </a:t>
            </a:r>
            <a:r>
              <a:rPr lang="de-DE" sz="2800" dirty="0" smtClean="0"/>
              <a:t>Forms-Fenster per Designer</a:t>
            </a:r>
            <a:endParaRPr lang="de-DE" sz="2800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200" dirty="0" smtClean="0"/>
              <a:t>Es gibt mehrere Alternativen:</a:t>
            </a:r>
          </a:p>
          <a:p>
            <a:pPr lvl="1"/>
            <a:r>
              <a:rPr lang="de-DE" sz="2100" dirty="0" smtClean="0"/>
              <a:t>Eine „Uralt-Version“ von </a:t>
            </a:r>
            <a:r>
              <a:rPr lang="de-DE" sz="2100" dirty="0" err="1" smtClean="0"/>
              <a:t>PrimalForms</a:t>
            </a:r>
            <a:r>
              <a:rPr lang="de-DE" sz="2100" dirty="0" smtClean="0"/>
              <a:t> Community Edition</a:t>
            </a:r>
          </a:p>
          <a:p>
            <a:pPr lvl="1"/>
            <a:r>
              <a:rPr lang="de-DE" sz="2100" dirty="0" err="1" smtClean="0"/>
              <a:t>PowerShell</a:t>
            </a:r>
            <a:r>
              <a:rPr lang="de-DE" sz="2100" dirty="0" smtClean="0"/>
              <a:t> Studio (https://</a:t>
            </a:r>
            <a:r>
              <a:rPr lang="de-DE" sz="2100" dirty="0" err="1" smtClean="0"/>
              <a:t>www.sapien.com</a:t>
            </a:r>
            <a:r>
              <a:rPr lang="de-DE" sz="2100" dirty="0" smtClean="0"/>
              <a:t>)</a:t>
            </a:r>
          </a:p>
          <a:p>
            <a:pPr lvl="1"/>
            <a:r>
              <a:rPr lang="de-DE" sz="2100" dirty="0" err="1" smtClean="0"/>
              <a:t>PowerShell</a:t>
            </a:r>
            <a:r>
              <a:rPr lang="de-DE" sz="2100" dirty="0" smtClean="0"/>
              <a:t> </a:t>
            </a:r>
            <a:r>
              <a:rPr lang="de-DE" sz="2100" dirty="0" err="1" smtClean="0"/>
              <a:t>WinForms</a:t>
            </a:r>
            <a:r>
              <a:rPr lang="de-DE" sz="2100" dirty="0" smtClean="0"/>
              <a:t> </a:t>
            </a:r>
            <a:r>
              <a:rPr lang="de-DE" sz="2100" dirty="0" err="1" smtClean="0"/>
              <a:t>Creator</a:t>
            </a:r>
            <a:r>
              <a:rPr lang="de-DE" sz="2100" dirty="0" smtClean="0"/>
              <a:t> (</a:t>
            </a:r>
            <a:r>
              <a:rPr lang="de-DE" sz="2100" dirty="0" smtClean="0">
                <a:hlinkClick r:id="rId2"/>
              </a:rPr>
              <a:t>https</a:t>
            </a:r>
            <a:r>
              <a:rPr lang="de-DE" sz="2100" dirty="0">
                <a:hlinkClick r:id="rId2"/>
              </a:rPr>
              <a:t>://</a:t>
            </a:r>
            <a:r>
              <a:rPr lang="de-DE" sz="2100" dirty="0" err="1">
                <a:hlinkClick r:id="rId2"/>
              </a:rPr>
              <a:t>www.pswinformscreator.com</a:t>
            </a:r>
            <a:r>
              <a:rPr lang="de-DE" sz="2100" dirty="0" smtClean="0">
                <a:hlinkClick r:id="rId2"/>
              </a:rPr>
              <a:t>/</a:t>
            </a:r>
            <a:r>
              <a:rPr lang="de-DE" sz="2100" dirty="0" smtClean="0"/>
              <a:t>)</a:t>
            </a:r>
          </a:p>
          <a:p>
            <a:pPr lvl="1"/>
            <a:r>
              <a:rPr lang="de-DE" sz="2100" dirty="0" err="1" smtClean="0"/>
              <a:t>PowerShell</a:t>
            </a:r>
            <a:r>
              <a:rPr lang="de-DE" sz="2100" dirty="0" smtClean="0"/>
              <a:t> </a:t>
            </a:r>
            <a:r>
              <a:rPr lang="de-DE" sz="2100" dirty="0"/>
              <a:t>Pro Tools (</a:t>
            </a:r>
            <a:r>
              <a:rPr lang="de-DE" sz="2100" dirty="0">
                <a:hlinkClick r:id="rId3"/>
              </a:rPr>
              <a:t>https://</a:t>
            </a:r>
            <a:r>
              <a:rPr lang="de-DE" sz="2100" dirty="0" err="1" smtClean="0">
                <a:hlinkClick r:id="rId3"/>
              </a:rPr>
              <a:t>ironmansoftware.com</a:t>
            </a:r>
            <a:r>
              <a:rPr lang="de-DE" sz="2100" dirty="0" smtClean="0"/>
              <a:t>)</a:t>
            </a:r>
          </a:p>
          <a:p>
            <a:pPr lvl="1"/>
            <a:r>
              <a:rPr lang="de-DE" sz="2100" i="1" dirty="0">
                <a:hlinkClick r:id="rId4"/>
              </a:rPr>
              <a:t>https://</a:t>
            </a:r>
            <a:r>
              <a:rPr lang="de-DE" sz="2100" i="1" dirty="0" err="1" smtClean="0">
                <a:hlinkClick r:id="rId4"/>
              </a:rPr>
              <a:t>poshgui.com</a:t>
            </a:r>
            <a:r>
              <a:rPr lang="de-DE" sz="2100" i="1" dirty="0" smtClean="0"/>
              <a:t> </a:t>
            </a:r>
            <a:r>
              <a:rPr lang="de-DE" sz="2100" dirty="0"/>
              <a:t>(leider nicht </a:t>
            </a:r>
            <a:r>
              <a:rPr lang="de-DE" sz="2100" dirty="0" smtClean="0"/>
              <a:t>kostenlos</a:t>
            </a:r>
            <a:r>
              <a:rPr lang="de-DE" sz="2100" dirty="0"/>
              <a:t>)</a:t>
            </a:r>
          </a:p>
          <a:p>
            <a:r>
              <a:rPr lang="de-DE" sz="2200" dirty="0" smtClean="0"/>
              <a:t>Mit jeder Alternative wird </a:t>
            </a:r>
            <a:r>
              <a:rPr lang="de-DE" sz="2200" dirty="0"/>
              <a:t>automatisch </a:t>
            </a:r>
            <a:r>
              <a:rPr lang="de-DE" sz="2200" dirty="0" err="1" smtClean="0"/>
              <a:t>PowerShell</a:t>
            </a:r>
            <a:r>
              <a:rPr lang="de-DE" sz="2200" dirty="0" smtClean="0"/>
              <a:t>-Code </a:t>
            </a:r>
            <a:r>
              <a:rPr lang="de-DE" sz="2200" dirty="0"/>
              <a:t>generiert, der überall </a:t>
            </a:r>
            <a:r>
              <a:rPr lang="de-DE" sz="2200" dirty="0" smtClean="0"/>
              <a:t>(unter Windows) ausgeführt </a:t>
            </a:r>
            <a:r>
              <a:rPr lang="de-DE" sz="2200" dirty="0"/>
              <a:t>werden kann</a:t>
            </a:r>
          </a:p>
          <a:p>
            <a:r>
              <a:rPr lang="de-DE" sz="2200" dirty="0" smtClean="0"/>
              <a:t>Keine </a:t>
            </a:r>
            <a:r>
              <a:rPr lang="de-DE" sz="2200" dirty="0"/>
              <a:t>Abhängigkeiten zu Modulen oder anderen Erweiterungen</a:t>
            </a:r>
          </a:p>
          <a:p>
            <a:r>
              <a:rPr lang="de-DE" sz="2200" dirty="0"/>
              <a:t>Die Ps1-Datei kann danach beliebig erweitert werden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414555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WPF-Fenster (1)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Ein WPF-Fenster basiert auf eine XML-Definition</a:t>
            </a:r>
          </a:p>
          <a:p>
            <a:pPr lvl="1"/>
            <a:r>
              <a:rPr lang="de-DE" sz="2000" dirty="0"/>
              <a:t>XAML = </a:t>
            </a:r>
            <a:r>
              <a:rPr lang="de-DE" sz="2000" dirty="0" err="1"/>
              <a:t>EXtensible</a:t>
            </a:r>
            <a:r>
              <a:rPr lang="de-DE" sz="2000" dirty="0"/>
              <a:t> </a:t>
            </a:r>
            <a:r>
              <a:rPr lang="de-DE" sz="2000" dirty="0" err="1"/>
              <a:t>Application</a:t>
            </a:r>
            <a:r>
              <a:rPr lang="de-DE" sz="2000" dirty="0"/>
              <a:t> Markup Language</a:t>
            </a:r>
          </a:p>
          <a:p>
            <a:r>
              <a:rPr lang="de-DE" sz="2300" dirty="0"/>
              <a:t>Die XAML-Definition kann gut in ein Skript eingebettet werden</a:t>
            </a:r>
          </a:p>
          <a:p>
            <a:r>
              <a:rPr lang="de-DE" sz="2400" i="1" dirty="0" smtClean="0"/>
              <a:t>https://</a:t>
            </a:r>
            <a:r>
              <a:rPr lang="de-DE" sz="2400" i="1" dirty="0" err="1" smtClean="0"/>
              <a:t>poshgui.com</a:t>
            </a:r>
            <a:r>
              <a:rPr lang="de-DE" sz="2400" dirty="0" smtClean="0"/>
              <a:t> bietet auch </a:t>
            </a:r>
            <a:r>
              <a:rPr lang="de-DE" sz="2400" dirty="0"/>
              <a:t>einen </a:t>
            </a:r>
            <a:r>
              <a:rPr lang="de-DE" sz="2400" dirty="0" smtClean="0"/>
              <a:t>WPF-Designer</a:t>
            </a:r>
            <a:endParaRPr lang="de-DE" sz="230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15468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WPF-Fenster (2)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456184"/>
            <a:ext cx="8153400" cy="532656"/>
          </a:xfrm>
        </p:spPr>
        <p:txBody>
          <a:bodyPr>
            <a:normAutofit/>
          </a:bodyPr>
          <a:lstStyle/>
          <a:p>
            <a:r>
              <a:rPr lang="de-DE" sz="2000" dirty="0"/>
              <a:t>Die XAML-Definition für ein WPF-Fenster</a:t>
            </a:r>
          </a:p>
        </p:txBody>
      </p:sp>
      <p:sp>
        <p:nvSpPr>
          <p:cNvPr id="6" name="Textfeld 5"/>
          <p:cNvSpPr txBox="1">
            <a:spLocks noChangeArrowheads="1"/>
          </p:cNvSpPr>
          <p:nvPr/>
        </p:nvSpPr>
        <p:spPr bwMode="auto">
          <a:xfrm>
            <a:off x="755576" y="1906144"/>
            <a:ext cx="5255816" cy="43311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800" dirty="0"/>
              <a:t>$XAML = @'</a:t>
            </a:r>
          </a:p>
          <a:p>
            <a:r>
              <a:rPr lang="de-DE" sz="800" dirty="0"/>
              <a:t>    &lt;</a:t>
            </a:r>
            <a:r>
              <a:rPr lang="de-DE" sz="800" dirty="0" err="1"/>
              <a:t>Window</a:t>
            </a:r>
            <a:endParaRPr lang="de-DE" sz="800" dirty="0"/>
          </a:p>
          <a:p>
            <a:r>
              <a:rPr lang="de-DE" sz="800" dirty="0"/>
              <a:t>        x:Name="MainWindow"</a:t>
            </a:r>
          </a:p>
          <a:p>
            <a:r>
              <a:rPr lang="de-DE" sz="800" dirty="0"/>
              <a:t>        </a:t>
            </a:r>
            <a:r>
              <a:rPr lang="de-DE" sz="800" dirty="0" err="1"/>
              <a:t>xmlns</a:t>
            </a:r>
            <a:r>
              <a:rPr lang="de-DE" sz="800" dirty="0"/>
              <a:t>="http://schemas.microsoft.com/</a:t>
            </a:r>
            <a:r>
              <a:rPr lang="de-DE" sz="800" dirty="0" err="1"/>
              <a:t>winfx</a:t>
            </a:r>
            <a:r>
              <a:rPr lang="de-DE" sz="800" dirty="0"/>
              <a:t>/2006/</a:t>
            </a:r>
            <a:r>
              <a:rPr lang="de-DE" sz="800" dirty="0" err="1"/>
              <a:t>xaml</a:t>
            </a:r>
            <a:r>
              <a:rPr lang="de-DE" sz="800" dirty="0"/>
              <a:t>/</a:t>
            </a:r>
            <a:r>
              <a:rPr lang="de-DE" sz="800" dirty="0" err="1"/>
              <a:t>presentation</a:t>
            </a:r>
            <a:r>
              <a:rPr lang="de-DE" sz="800" dirty="0"/>
              <a:t>"</a:t>
            </a:r>
          </a:p>
          <a:p>
            <a:r>
              <a:rPr lang="de-DE" sz="800" dirty="0"/>
              <a:t>        </a:t>
            </a:r>
            <a:r>
              <a:rPr lang="de-DE" sz="800" dirty="0" err="1"/>
              <a:t>xmlns:x</a:t>
            </a:r>
            <a:r>
              <a:rPr lang="de-DE" sz="800" dirty="0"/>
              <a:t>="http://schemas.microsoft.com/</a:t>
            </a:r>
            <a:r>
              <a:rPr lang="de-DE" sz="800" dirty="0" err="1"/>
              <a:t>winfx</a:t>
            </a:r>
            <a:r>
              <a:rPr lang="de-DE" sz="800" dirty="0"/>
              <a:t>/2006/</a:t>
            </a:r>
            <a:r>
              <a:rPr lang="de-DE" sz="800" dirty="0" err="1"/>
              <a:t>xaml</a:t>
            </a:r>
            <a:r>
              <a:rPr lang="de-DE" sz="800" dirty="0"/>
              <a:t>"</a:t>
            </a:r>
          </a:p>
          <a:p>
            <a:r>
              <a:rPr lang="de-DE" sz="800" dirty="0"/>
              <a:t>        Title = "WPF-Test"</a:t>
            </a:r>
          </a:p>
          <a:p>
            <a:r>
              <a:rPr lang="de-DE" sz="800" dirty="0"/>
              <a:t>        Width="600"</a:t>
            </a:r>
          </a:p>
          <a:p>
            <a:r>
              <a:rPr lang="de-DE" sz="800" dirty="0"/>
              <a:t>        Height="500"</a:t>
            </a:r>
          </a:p>
          <a:p>
            <a:r>
              <a:rPr lang="de-DE" sz="800" dirty="0"/>
              <a:t>    &gt;</a:t>
            </a:r>
          </a:p>
          <a:p>
            <a:r>
              <a:rPr lang="de-DE" sz="800" dirty="0"/>
              <a:t>    &lt;</a:t>
            </a:r>
            <a:r>
              <a:rPr lang="de-DE" sz="800" dirty="0" err="1"/>
              <a:t>StackPanel</a:t>
            </a:r>
            <a:r>
              <a:rPr lang="de-DE" sz="800" dirty="0"/>
              <a:t>&gt;</a:t>
            </a:r>
          </a:p>
          <a:p>
            <a:r>
              <a:rPr lang="de-DE" sz="800" dirty="0"/>
              <a:t>      &lt;TextBox</a:t>
            </a:r>
          </a:p>
          <a:p>
            <a:r>
              <a:rPr lang="de-DE" sz="800" dirty="0"/>
              <a:t>        x:Name="ComputerNameTextBox"</a:t>
            </a:r>
            <a:br>
              <a:rPr lang="de-DE" sz="800" dirty="0"/>
            </a:br>
            <a:r>
              <a:rPr lang="de-DE" sz="800" dirty="0"/>
              <a:t>        Text= "</a:t>
            </a:r>
            <a:r>
              <a:rPr lang="de-DE" sz="800" dirty="0" err="1"/>
              <a:t>Localhost</a:t>
            </a:r>
            <a:r>
              <a:rPr lang="de-DE" sz="800" dirty="0"/>
              <a:t>"</a:t>
            </a:r>
          </a:p>
          <a:p>
            <a:r>
              <a:rPr lang="de-DE" sz="800" dirty="0"/>
              <a:t>        Width="320"</a:t>
            </a:r>
          </a:p>
          <a:p>
            <a:r>
              <a:rPr lang="de-DE" sz="800" dirty="0"/>
              <a:t>        Height="32"</a:t>
            </a:r>
          </a:p>
          <a:p>
            <a:r>
              <a:rPr lang="de-DE" sz="800" dirty="0"/>
              <a:t>        Margin="12"</a:t>
            </a:r>
          </a:p>
          <a:p>
            <a:r>
              <a:rPr lang="de-DE" sz="800" dirty="0"/>
              <a:t>     /&gt;</a:t>
            </a:r>
          </a:p>
          <a:p>
            <a:r>
              <a:rPr lang="de-DE" sz="800" dirty="0"/>
              <a:t>      &lt;Button</a:t>
            </a:r>
          </a:p>
          <a:p>
            <a:r>
              <a:rPr lang="de-DE" sz="800" dirty="0"/>
              <a:t>        x:Name="StartButton"</a:t>
            </a:r>
          </a:p>
          <a:p>
            <a:r>
              <a:rPr lang="de-DE" sz="800" dirty="0"/>
              <a:t>        Content="Bitte klicken!"</a:t>
            </a:r>
          </a:p>
          <a:p>
            <a:r>
              <a:rPr lang="de-DE" sz="800" dirty="0"/>
              <a:t>        Width="160"</a:t>
            </a:r>
          </a:p>
          <a:p>
            <a:r>
              <a:rPr lang="de-DE" sz="800" dirty="0"/>
              <a:t>        Height="32"</a:t>
            </a:r>
          </a:p>
          <a:p>
            <a:r>
              <a:rPr lang="de-DE" sz="800" dirty="0"/>
              <a:t>        Margin="12"</a:t>
            </a:r>
          </a:p>
          <a:p>
            <a:r>
              <a:rPr lang="de-DE" sz="800" dirty="0"/>
              <a:t>       /&gt;</a:t>
            </a:r>
          </a:p>
          <a:p>
            <a:r>
              <a:rPr lang="de-DE" sz="800" dirty="0"/>
              <a:t>      &lt;</a:t>
            </a:r>
            <a:r>
              <a:rPr lang="de-DE" sz="800" dirty="0" err="1"/>
              <a:t>ListBox</a:t>
            </a:r>
            <a:endParaRPr lang="de-DE" sz="800" dirty="0"/>
          </a:p>
          <a:p>
            <a:r>
              <a:rPr lang="de-DE" sz="800" dirty="0"/>
              <a:t>        x:Name="DiensteLisBox"</a:t>
            </a:r>
          </a:p>
          <a:p>
            <a:r>
              <a:rPr lang="de-DE" sz="800" dirty="0"/>
              <a:t>        Background="</a:t>
            </a:r>
            <a:r>
              <a:rPr lang="de-DE" sz="800" dirty="0" err="1"/>
              <a:t>LightGreen</a:t>
            </a:r>
            <a:r>
              <a:rPr lang="de-DE" sz="800" dirty="0"/>
              <a:t>"</a:t>
            </a:r>
          </a:p>
          <a:p>
            <a:r>
              <a:rPr lang="de-DE" sz="800" dirty="0"/>
              <a:t>        Height="320"</a:t>
            </a:r>
          </a:p>
          <a:p>
            <a:r>
              <a:rPr lang="de-DE" sz="800" dirty="0"/>
              <a:t>        Width="320"</a:t>
            </a:r>
          </a:p>
          <a:p>
            <a:r>
              <a:rPr lang="de-DE" sz="800" dirty="0"/>
              <a:t>        Margin="6"</a:t>
            </a:r>
          </a:p>
          <a:p>
            <a:r>
              <a:rPr lang="de-DE" sz="800" dirty="0"/>
              <a:t>      /&gt;</a:t>
            </a:r>
          </a:p>
          <a:p>
            <a:r>
              <a:rPr lang="de-DE" sz="800" dirty="0"/>
              <a:t>    &lt;/</a:t>
            </a:r>
            <a:r>
              <a:rPr lang="de-DE" sz="800" dirty="0" err="1"/>
              <a:t>StackPanel</a:t>
            </a:r>
            <a:r>
              <a:rPr lang="de-DE" sz="800" dirty="0"/>
              <a:t>&gt;</a:t>
            </a:r>
          </a:p>
          <a:p>
            <a:r>
              <a:rPr lang="de-DE" sz="800" dirty="0"/>
              <a:t>   &lt;/</a:t>
            </a:r>
            <a:r>
              <a:rPr lang="de-DE" sz="800" dirty="0" err="1"/>
              <a:t>Window</a:t>
            </a:r>
            <a:r>
              <a:rPr lang="de-DE" sz="800" dirty="0"/>
              <a:t>&gt;</a:t>
            </a:r>
          </a:p>
          <a:p>
            <a:r>
              <a:rPr lang="de-DE" sz="800" dirty="0"/>
              <a:t>'@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636912"/>
            <a:ext cx="3611700" cy="30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342030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WPF-Fenster (3)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828800"/>
          </a:xfrm>
        </p:spPr>
        <p:txBody>
          <a:bodyPr>
            <a:normAutofit/>
          </a:bodyPr>
          <a:lstStyle/>
          <a:p>
            <a:r>
              <a:rPr lang="de-DE" sz="2400" dirty="0"/>
              <a:t>Die XAML-Definition muss geladen werden</a:t>
            </a:r>
          </a:p>
          <a:p>
            <a:r>
              <a:rPr lang="de-DE" sz="2400" dirty="0"/>
              <a:t>Für alle Events hängt die </a:t>
            </a:r>
            <a:r>
              <a:rPr lang="de-DE" sz="2400" dirty="0" err="1"/>
              <a:t>PowerShell</a:t>
            </a:r>
            <a:r>
              <a:rPr lang="de-DE" sz="2400" dirty="0"/>
              <a:t> </a:t>
            </a:r>
            <a:r>
              <a:rPr lang="de-DE" sz="2400" dirty="0" err="1"/>
              <a:t>add</a:t>
            </a:r>
            <a:r>
              <a:rPr lang="de-DE" sz="2400" dirty="0"/>
              <a:t>-Methoden an</a:t>
            </a:r>
          </a:p>
          <a:p>
            <a:r>
              <a:rPr lang="de-DE" sz="2400" dirty="0"/>
              <a:t>Danach wird das Fenster per </a:t>
            </a:r>
            <a:r>
              <a:rPr lang="de-DE" sz="2400" b="1" dirty="0" err="1"/>
              <a:t>ShowDialog</a:t>
            </a:r>
            <a:r>
              <a:rPr lang="de-DE" sz="2400" dirty="0"/>
              <a:t>() als modales Fenster angezeigt</a:t>
            </a:r>
          </a:p>
        </p:txBody>
      </p:sp>
      <p:sp>
        <p:nvSpPr>
          <p:cNvPr id="6" name="Textfeld 5"/>
          <p:cNvSpPr txBox="1">
            <a:spLocks noChangeArrowheads="1"/>
          </p:cNvSpPr>
          <p:nvPr/>
        </p:nvSpPr>
        <p:spPr bwMode="auto">
          <a:xfrm>
            <a:off x="755576" y="3501008"/>
            <a:ext cx="5255816" cy="10687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000" dirty="0"/>
              <a:t>$</a:t>
            </a:r>
            <a:r>
              <a:rPr lang="de-DE" sz="1000" dirty="0" err="1"/>
              <a:t>ButtonClickSB</a:t>
            </a:r>
            <a:r>
              <a:rPr lang="de-DE" sz="1000" dirty="0"/>
              <a:t> = {</a:t>
            </a:r>
          </a:p>
          <a:p>
            <a:r>
              <a:rPr lang="de-DE" sz="1000" dirty="0"/>
              <a:t>    #[</a:t>
            </a:r>
            <a:r>
              <a:rPr lang="de-DE" sz="1000" dirty="0" err="1"/>
              <a:t>System.Windows.Forms.MessageBox</a:t>
            </a:r>
            <a:r>
              <a:rPr lang="de-DE" sz="1000" dirty="0"/>
              <a:t>]::Show("Vielen Dank!")</a:t>
            </a:r>
          </a:p>
          <a:p>
            <a:r>
              <a:rPr lang="de-DE" sz="1000" dirty="0"/>
              <a:t>    $</a:t>
            </a:r>
            <a:r>
              <a:rPr lang="de-DE" sz="1000" dirty="0" err="1"/>
              <a:t>ComputerName</a:t>
            </a:r>
            <a:r>
              <a:rPr lang="de-DE" sz="1000" dirty="0"/>
              <a:t> = $</a:t>
            </a:r>
            <a:r>
              <a:rPr lang="de-DE" sz="1000" dirty="0" err="1"/>
              <a:t>TextBox.Text</a:t>
            </a:r>
            <a:endParaRPr lang="de-DE" sz="1000" dirty="0"/>
          </a:p>
          <a:p>
            <a:r>
              <a:rPr lang="de-DE" sz="1000" dirty="0"/>
              <a:t>    $Dienste = </a:t>
            </a:r>
            <a:r>
              <a:rPr lang="de-DE" sz="1000" dirty="0" err="1"/>
              <a:t>Invoke</a:t>
            </a:r>
            <a:r>
              <a:rPr lang="de-DE" sz="1000" dirty="0"/>
              <a:t>-Command { </a:t>
            </a:r>
            <a:r>
              <a:rPr lang="de-DE" sz="1000" dirty="0" err="1"/>
              <a:t>Get</a:t>
            </a:r>
            <a:r>
              <a:rPr lang="de-DE" sz="1000" dirty="0"/>
              <a:t>-Service} -</a:t>
            </a:r>
            <a:r>
              <a:rPr lang="de-DE" sz="1000" dirty="0" err="1"/>
              <a:t>ComputerName</a:t>
            </a:r>
            <a:r>
              <a:rPr lang="de-DE" sz="1000" dirty="0"/>
              <a:t> $</a:t>
            </a:r>
            <a:r>
              <a:rPr lang="de-DE" sz="1000" dirty="0" err="1"/>
              <a:t>ComputerName</a:t>
            </a:r>
            <a:endParaRPr lang="de-DE" sz="1000" dirty="0"/>
          </a:p>
          <a:p>
            <a:r>
              <a:rPr lang="de-DE" sz="1000" dirty="0"/>
              <a:t>    $</a:t>
            </a:r>
            <a:r>
              <a:rPr lang="de-DE" sz="1000" dirty="0" err="1"/>
              <a:t>ListBox.ItemsSource</a:t>
            </a:r>
            <a:r>
              <a:rPr lang="de-DE" sz="1000" dirty="0"/>
              <a:t> = $Dienste</a:t>
            </a:r>
          </a:p>
          <a:p>
            <a:r>
              <a:rPr lang="de-DE" sz="1000" dirty="0"/>
              <a:t>}</a:t>
            </a:r>
          </a:p>
        </p:txBody>
      </p:sp>
      <p:sp>
        <p:nvSpPr>
          <p:cNvPr id="7" name="Textfeld 6"/>
          <p:cNvSpPr txBox="1">
            <a:spLocks noChangeArrowheads="1"/>
          </p:cNvSpPr>
          <p:nvPr/>
        </p:nvSpPr>
        <p:spPr bwMode="auto">
          <a:xfrm>
            <a:off x="2556544" y="4448496"/>
            <a:ext cx="5255816" cy="10687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000" dirty="0"/>
              <a:t>$</a:t>
            </a:r>
            <a:r>
              <a:rPr lang="de-DE" sz="1000" dirty="0" err="1"/>
              <a:t>MainWin</a:t>
            </a:r>
            <a:r>
              <a:rPr lang="de-DE" sz="1000" dirty="0"/>
              <a:t>= [</a:t>
            </a:r>
            <a:r>
              <a:rPr lang="de-DE" sz="1000" dirty="0" err="1"/>
              <a:t>System.Windows.Markup.XamlReader</a:t>
            </a:r>
            <a:r>
              <a:rPr lang="de-DE" sz="1000" dirty="0"/>
              <a:t>]::Parse($</a:t>
            </a:r>
            <a:r>
              <a:rPr lang="de-DE" sz="1000" dirty="0" err="1"/>
              <a:t>Xaml</a:t>
            </a:r>
            <a:r>
              <a:rPr lang="de-DE" sz="1000" dirty="0"/>
              <a:t>)</a:t>
            </a:r>
          </a:p>
          <a:p>
            <a:r>
              <a:rPr lang="de-DE" sz="1000" dirty="0"/>
              <a:t>$Button = $</a:t>
            </a:r>
            <a:r>
              <a:rPr lang="de-DE" sz="1000" dirty="0" err="1"/>
              <a:t>MainWin.FindName</a:t>
            </a:r>
            <a:r>
              <a:rPr lang="de-DE" sz="1000" dirty="0"/>
              <a:t>("</a:t>
            </a:r>
            <a:r>
              <a:rPr lang="de-DE" sz="1000" dirty="0" err="1"/>
              <a:t>StartButton</a:t>
            </a:r>
            <a:r>
              <a:rPr lang="de-DE" sz="1000" dirty="0"/>
              <a:t>")</a:t>
            </a:r>
          </a:p>
          <a:p>
            <a:r>
              <a:rPr lang="de-DE" sz="1000" dirty="0"/>
              <a:t>$TextBox = $</a:t>
            </a:r>
            <a:r>
              <a:rPr lang="de-DE" sz="1000" dirty="0" err="1"/>
              <a:t>MainWin.FindName</a:t>
            </a:r>
            <a:r>
              <a:rPr lang="de-DE" sz="1000" dirty="0"/>
              <a:t>("</a:t>
            </a:r>
            <a:r>
              <a:rPr lang="de-DE" sz="1000" dirty="0" err="1"/>
              <a:t>ComputerNameTextBox</a:t>
            </a:r>
            <a:r>
              <a:rPr lang="de-DE" sz="1000" dirty="0"/>
              <a:t>")</a:t>
            </a:r>
          </a:p>
          <a:p>
            <a:r>
              <a:rPr lang="de-DE" sz="1000" dirty="0"/>
              <a:t>$</a:t>
            </a:r>
            <a:r>
              <a:rPr lang="de-DE" sz="1000" dirty="0" err="1"/>
              <a:t>ListBox</a:t>
            </a:r>
            <a:r>
              <a:rPr lang="de-DE" sz="1000" dirty="0"/>
              <a:t> = $</a:t>
            </a:r>
            <a:r>
              <a:rPr lang="de-DE" sz="1000" dirty="0" err="1"/>
              <a:t>MainWin.FindName</a:t>
            </a:r>
            <a:r>
              <a:rPr lang="de-DE" sz="1000" dirty="0"/>
              <a:t>("</a:t>
            </a:r>
            <a:r>
              <a:rPr lang="de-DE" sz="1000" dirty="0" err="1"/>
              <a:t>DiensteLisBox</a:t>
            </a:r>
            <a:r>
              <a:rPr lang="de-DE" sz="1000" dirty="0"/>
              <a:t>")</a:t>
            </a:r>
          </a:p>
          <a:p>
            <a:r>
              <a:rPr lang="de-DE" sz="1000" dirty="0"/>
              <a:t>$</a:t>
            </a:r>
            <a:r>
              <a:rPr lang="de-DE" sz="1000" dirty="0" err="1"/>
              <a:t>Button.add_Click</a:t>
            </a:r>
            <a:r>
              <a:rPr lang="de-DE" sz="1000" dirty="0"/>
              <a:t>($</a:t>
            </a:r>
            <a:r>
              <a:rPr lang="de-DE" sz="1000" dirty="0" err="1"/>
              <a:t>ButtonClickSB</a:t>
            </a:r>
            <a:r>
              <a:rPr lang="de-DE" sz="1000" dirty="0"/>
              <a:t>)</a:t>
            </a:r>
          </a:p>
          <a:p>
            <a:r>
              <a:rPr lang="de-DE" sz="1000" dirty="0"/>
              <a:t>$</a:t>
            </a:r>
            <a:r>
              <a:rPr lang="de-DE" sz="1000" dirty="0" err="1"/>
              <a:t>MainWin.ShowDialog</a:t>
            </a:r>
            <a:r>
              <a:rPr lang="de-DE" sz="1000" dirty="0"/>
              <a:t>()</a:t>
            </a:r>
          </a:p>
        </p:txBody>
      </p:sp>
      <p:sp>
        <p:nvSpPr>
          <p:cNvPr id="8" name="Ellipse 7"/>
          <p:cNvSpPr/>
          <p:nvPr/>
        </p:nvSpPr>
        <p:spPr>
          <a:xfrm>
            <a:off x="8244408" y="1916832"/>
            <a:ext cx="288032" cy="276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1</a:t>
            </a:r>
          </a:p>
        </p:txBody>
      </p:sp>
      <p:sp>
        <p:nvSpPr>
          <p:cNvPr id="9" name="Ellipse 8"/>
          <p:cNvSpPr/>
          <p:nvPr/>
        </p:nvSpPr>
        <p:spPr>
          <a:xfrm>
            <a:off x="2220060" y="5085184"/>
            <a:ext cx="288032" cy="276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1</a:t>
            </a:r>
          </a:p>
        </p:txBody>
      </p:sp>
      <p:sp>
        <p:nvSpPr>
          <p:cNvPr id="10" name="Ellipse 9"/>
          <p:cNvSpPr/>
          <p:nvPr/>
        </p:nvSpPr>
        <p:spPr>
          <a:xfrm>
            <a:off x="3563888" y="2996952"/>
            <a:ext cx="288032" cy="276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2</a:t>
            </a:r>
          </a:p>
        </p:txBody>
      </p:sp>
      <p:sp>
        <p:nvSpPr>
          <p:cNvPr id="11" name="Ellipse 10"/>
          <p:cNvSpPr/>
          <p:nvPr/>
        </p:nvSpPr>
        <p:spPr>
          <a:xfrm>
            <a:off x="4139952" y="5328864"/>
            <a:ext cx="288032" cy="276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/>
              <a:t>2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225019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Die Beispiele für die Schulung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3681263"/>
          </a:xfrm>
        </p:spPr>
        <p:txBody>
          <a:bodyPr>
            <a:normAutofit/>
          </a:bodyPr>
          <a:lstStyle/>
          <a:p>
            <a:r>
              <a:rPr lang="de-DE" sz="2400" dirty="0"/>
              <a:t>Sind Teil des Zip-Downloads</a:t>
            </a:r>
          </a:p>
          <a:p>
            <a:r>
              <a:rPr lang="de-DE" sz="2400" dirty="0"/>
              <a:t>Es gibt sie aber auch unter GitHub</a:t>
            </a:r>
          </a:p>
          <a:p>
            <a:r>
              <a:rPr lang="de-DE" sz="2400" dirty="0">
                <a:hlinkClick r:id="rId2"/>
              </a:rPr>
              <a:t>https://github.com/pemo11/MS112</a:t>
            </a:r>
            <a:endParaRPr lang="de-DE" sz="2400" dirty="0"/>
          </a:p>
          <a:p>
            <a:r>
              <a:rPr lang="de-DE" sz="2400" dirty="0"/>
              <a:t>Download als Zip-Datei oder per git clone (Git for Windows muss zuvor installiert werden)</a:t>
            </a:r>
          </a:p>
          <a:p>
            <a:r>
              <a:rPr lang="de-DE" sz="2400" dirty="0"/>
              <a:t>Zip-Datei auspacken z.B. in Documents-Verzeichnis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71600" y="4437112"/>
            <a:ext cx="626469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PS&gt;git clone https://github.com/pemo11/MS112</a:t>
            </a:r>
          </a:p>
        </p:txBody>
      </p:sp>
    </p:spTree>
    <p:extLst>
      <p:ext uri="{BB962C8B-B14F-4D97-AF65-F5344CB8AC3E}">
        <p14:creationId xmlns:p14="http://schemas.microsoft.com/office/powerpoint/2010/main" val="189942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WPF-Fenster (4)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sz="2400" dirty="0"/>
              <a:t>Nicht vergessen – Laden der erforderlichen drei Assemblies per </a:t>
            </a:r>
            <a:r>
              <a:rPr lang="de-DE" sz="2400" b="1" dirty="0"/>
              <a:t>Add-Type</a:t>
            </a:r>
            <a:r>
              <a:rPr lang="de-DE" sz="2400" dirty="0"/>
              <a:t> und dem </a:t>
            </a:r>
            <a:r>
              <a:rPr lang="de-DE" sz="2400" b="1" dirty="0"/>
              <a:t>AssemblyName-Parameter</a:t>
            </a:r>
          </a:p>
          <a:p>
            <a:r>
              <a:rPr lang="de-DE" sz="2400" dirty="0"/>
              <a:t>1) PresentationFramework</a:t>
            </a:r>
          </a:p>
          <a:p>
            <a:r>
              <a:rPr lang="de-DE" sz="2400" dirty="0"/>
              <a:t>2) PresentationCore</a:t>
            </a:r>
          </a:p>
          <a:p>
            <a:r>
              <a:rPr lang="de-DE" sz="2400" dirty="0"/>
              <a:t>3) WindowsBase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64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Neu: Crescendo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Modul (offiziell </a:t>
            </a:r>
            <a:r>
              <a:rPr lang="de-DE" sz="2400" i="1" dirty="0" err="1"/>
              <a:t>Microsoft.Powershell.Crescendo</a:t>
            </a:r>
            <a:r>
              <a:rPr lang="de-DE" sz="2400" dirty="0"/>
              <a:t>)</a:t>
            </a:r>
          </a:p>
          <a:p>
            <a:r>
              <a:rPr lang="de-DE" sz="2400" dirty="0"/>
              <a:t>Stammt vom </a:t>
            </a:r>
            <a:r>
              <a:rPr lang="de-DE" sz="2400" dirty="0" err="1"/>
              <a:t>PowerShell</a:t>
            </a:r>
            <a:r>
              <a:rPr lang="de-DE" sz="2400" dirty="0"/>
              <a:t> Team</a:t>
            </a:r>
          </a:p>
          <a:p>
            <a:r>
              <a:rPr lang="de-DE" sz="2400" dirty="0"/>
              <a:t>Setzt </a:t>
            </a:r>
            <a:r>
              <a:rPr lang="de-DE" sz="2400" dirty="0" err="1"/>
              <a:t>PowerShell</a:t>
            </a:r>
            <a:r>
              <a:rPr lang="de-DE" sz="2400" dirty="0"/>
              <a:t> 7.x voraus</a:t>
            </a:r>
          </a:p>
          <a:p>
            <a:r>
              <a:rPr lang="de-DE" sz="2400" dirty="0"/>
              <a:t>„Verpackt“ beliebige Kommandozeilentools als </a:t>
            </a:r>
            <a:r>
              <a:rPr lang="de-DE" sz="2400" dirty="0" err="1"/>
              <a:t>Cmdlets</a:t>
            </a:r>
            <a:r>
              <a:rPr lang="de-DE" sz="2400" dirty="0"/>
              <a:t> (plattformunabhängig)</a:t>
            </a:r>
          </a:p>
          <a:p>
            <a:r>
              <a:rPr lang="de-DE" sz="2400" b="1" dirty="0"/>
              <a:t>Vorteile</a:t>
            </a:r>
            <a:r>
              <a:rPr lang="de-DE" sz="2400" dirty="0"/>
              <a:t>: u.a. vertraute Aufrufsyntax, Objekt-Output</a:t>
            </a:r>
          </a:p>
          <a:p>
            <a:r>
              <a:rPr lang="de-DE" sz="2400" b="1" dirty="0"/>
              <a:t>Beispiel</a:t>
            </a:r>
            <a:r>
              <a:rPr lang="de-DE" sz="2400" dirty="0"/>
              <a:t>: </a:t>
            </a:r>
            <a:r>
              <a:rPr lang="de-DE" sz="2000" dirty="0" err="1">
                <a:latin typeface="Consolas" panose="020B0609020204030204" pitchFamily="49" charset="0"/>
              </a:rPr>
              <a:t>Get-IpConfig</a:t>
            </a:r>
            <a:r>
              <a:rPr lang="de-DE" sz="2000" dirty="0">
                <a:latin typeface="Consolas" panose="020B0609020204030204" pitchFamily="49" charset="0"/>
              </a:rPr>
              <a:t> –All</a:t>
            </a:r>
            <a:r>
              <a:rPr lang="de-DE" sz="2400" dirty="0"/>
              <a:t> statt </a:t>
            </a:r>
            <a:r>
              <a:rPr lang="de-DE" sz="2000" dirty="0" err="1">
                <a:latin typeface="Consolas" panose="020B0609020204030204" pitchFamily="49" charset="0"/>
              </a:rPr>
              <a:t>ipconfig.exe</a:t>
            </a:r>
            <a:r>
              <a:rPr lang="de-DE" sz="2000" dirty="0">
                <a:latin typeface="Consolas" panose="020B0609020204030204" pitchFamily="49" charset="0"/>
              </a:rPr>
              <a:t> /all</a:t>
            </a:r>
            <a:endParaRPr lang="de-DE" sz="2400" dirty="0">
              <a:latin typeface="Consolas" panose="020B0609020204030204" pitchFamily="49" charset="0"/>
            </a:endParaRPr>
          </a:p>
          <a:p>
            <a:r>
              <a:rPr lang="de-DE" sz="2400" dirty="0"/>
              <a:t>Konfiguration über eine </a:t>
            </a:r>
            <a:r>
              <a:rPr lang="de-DE" sz="2400" dirty="0" err="1"/>
              <a:t>Json</a:t>
            </a:r>
            <a:r>
              <a:rPr lang="de-DE" sz="2400" dirty="0"/>
              <a:t>-Datei</a:t>
            </a:r>
          </a:p>
        </p:txBody>
      </p:sp>
    </p:spTree>
    <p:extLst>
      <p:ext uri="{BB962C8B-B14F-4D97-AF65-F5344CB8AC3E}">
        <p14:creationId xmlns:p14="http://schemas.microsoft.com/office/powerpoint/2010/main" val="295169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Zusammenfassung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sz="2400" dirty="0"/>
              <a:t>Eingabe über die Tastatur per </a:t>
            </a:r>
            <a:r>
              <a:rPr lang="de-DE" sz="2400" b="1" dirty="0"/>
              <a:t>Read-Host</a:t>
            </a:r>
          </a:p>
          <a:p>
            <a:r>
              <a:rPr lang="de-DE" sz="2400" dirty="0"/>
              <a:t>Ein Konsolenauswahl muss per Read-Host/Write-Host zusammengebaut werden</a:t>
            </a:r>
          </a:p>
          <a:p>
            <a:r>
              <a:rPr lang="de-DE" sz="2400" dirty="0"/>
              <a:t>Zwei GUI-Pakete zur Auswahl: Windows Forms und WPF</a:t>
            </a:r>
          </a:p>
          <a:p>
            <a:r>
              <a:rPr lang="de-DE" sz="2400" dirty="0"/>
              <a:t>WPF ist die etwas bessere Wahl, aber auch die etwas komplexere Thematik</a:t>
            </a:r>
          </a:p>
          <a:p>
            <a:r>
              <a:rPr lang="de-DE" sz="2400" dirty="0"/>
              <a:t>Komfortabler GUI-Designer </a:t>
            </a:r>
            <a:r>
              <a:rPr lang="de-DE" sz="2400" dirty="0" smtClean="0"/>
              <a:t>für Visual Studio Code als Teil der </a:t>
            </a:r>
            <a:r>
              <a:rPr lang="de-DE" sz="2400" dirty="0" err="1" smtClean="0"/>
              <a:t>PowerTools</a:t>
            </a:r>
            <a:r>
              <a:rPr lang="de-DE" sz="2400" dirty="0" smtClean="0"/>
              <a:t> (aber nicht kostenlos)</a:t>
            </a:r>
            <a:endParaRPr lang="de-DE" sz="24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132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Übung Nr. 6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Der Aufruf der </a:t>
            </a:r>
            <a:r>
              <a:rPr lang="de-DE" sz="2400" b="1" dirty="0"/>
              <a:t>Show()-</a:t>
            </a:r>
            <a:r>
              <a:rPr lang="de-DE" sz="2400" dirty="0"/>
              <a:t>Methode der </a:t>
            </a:r>
            <a:r>
              <a:rPr lang="de-DE" sz="2400" b="1" dirty="0" err="1"/>
              <a:t>MessageBox</a:t>
            </a:r>
            <a:r>
              <a:rPr lang="de-DE" sz="2400" b="1" dirty="0"/>
              <a:t>-Klasse</a:t>
            </a:r>
            <a:r>
              <a:rPr lang="de-DE" sz="2400" dirty="0"/>
              <a:t> soll in eine </a:t>
            </a:r>
            <a:r>
              <a:rPr lang="de-DE" sz="2400" dirty="0" err="1"/>
              <a:t>Function</a:t>
            </a:r>
            <a:r>
              <a:rPr lang="de-DE" sz="2400" dirty="0"/>
              <a:t> </a:t>
            </a:r>
            <a:r>
              <a:rPr lang="de-DE" sz="2400" dirty="0" smtClean="0"/>
              <a:t>mit dem Namen „</a:t>
            </a:r>
            <a:r>
              <a:rPr lang="de-DE" sz="2400" dirty="0" err="1" smtClean="0"/>
              <a:t>Msgbox</a:t>
            </a:r>
            <a:r>
              <a:rPr lang="de-DE" sz="2400" dirty="0" smtClean="0"/>
              <a:t>“ </a:t>
            </a:r>
            <a:r>
              <a:rPr lang="de-DE" sz="2400" dirty="0"/>
              <a:t>verpackt werden.</a:t>
            </a:r>
          </a:p>
          <a:p>
            <a:r>
              <a:rPr lang="de-DE" sz="2400" dirty="0"/>
              <a:t>Der Inhalt der </a:t>
            </a:r>
            <a:r>
              <a:rPr lang="de-DE" sz="2400" dirty="0" err="1"/>
              <a:t>Messagebox</a:t>
            </a:r>
            <a:r>
              <a:rPr lang="de-DE" sz="2400" dirty="0"/>
              <a:t> soll über einen Parameter festgelegt werden. </a:t>
            </a:r>
          </a:p>
          <a:p>
            <a:r>
              <a:rPr lang="de-DE" sz="2400" dirty="0"/>
              <a:t>Über einen zweiten Parameter vom Typ </a:t>
            </a:r>
            <a:r>
              <a:rPr lang="de-DE" sz="2400" b="1" dirty="0" smtClean="0"/>
              <a:t>Switch</a:t>
            </a:r>
            <a:r>
              <a:rPr lang="de-DE" sz="2400" dirty="0" smtClean="0"/>
              <a:t> soll </a:t>
            </a:r>
            <a:r>
              <a:rPr lang="de-DE" sz="2400" dirty="0"/>
              <a:t>festgelegt werden, ob ein OK-Button oder ein Ja- und ein Nein-Button angezeigt werden.</a:t>
            </a:r>
          </a:p>
        </p:txBody>
      </p:sp>
    </p:spTree>
    <p:extLst>
      <p:ext uri="{BB962C8B-B14F-4D97-AF65-F5344CB8AC3E}">
        <p14:creationId xmlns:p14="http://schemas.microsoft.com/office/powerpoint/2010/main" val="180320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Lektion 9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PowerShell-Skripte</a:t>
            </a:r>
            <a:r>
              <a:rPr lang="de-DE" baseline="0" dirty="0"/>
              <a:t> debuggen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979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Themen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Der </a:t>
            </a:r>
            <a:r>
              <a:rPr lang="de-DE" sz="2400" dirty="0" err="1"/>
              <a:t>PowerShell</a:t>
            </a:r>
            <a:r>
              <a:rPr lang="de-DE" sz="2400" dirty="0"/>
              <a:t>-Debugger im Überblick</a:t>
            </a:r>
          </a:p>
          <a:p>
            <a:r>
              <a:rPr lang="de-DE" sz="2400" dirty="0" err="1"/>
              <a:t>Debug-Cmdlets</a:t>
            </a:r>
            <a:endParaRPr lang="de-DE" sz="2400" dirty="0"/>
          </a:p>
          <a:p>
            <a:r>
              <a:rPr lang="de-DE" sz="2400" dirty="0"/>
              <a:t>Der integrierte Debugger der </a:t>
            </a:r>
            <a:r>
              <a:rPr lang="de-DE" sz="2400" dirty="0" err="1"/>
              <a:t>PowerShell</a:t>
            </a:r>
            <a:r>
              <a:rPr lang="de-DE" sz="2400" dirty="0"/>
              <a:t> ISE</a:t>
            </a:r>
          </a:p>
          <a:p>
            <a:r>
              <a:rPr lang="de-DE" sz="2400" dirty="0"/>
              <a:t>Haltepunkte von Bedingungen abhängig machen</a:t>
            </a:r>
          </a:p>
          <a:p>
            <a:r>
              <a:rPr lang="de-DE" sz="2400" dirty="0"/>
              <a:t>Die #</a:t>
            </a:r>
            <a:r>
              <a:rPr lang="de-DE" sz="2400" dirty="0" err="1"/>
              <a:t>requires</a:t>
            </a:r>
            <a:r>
              <a:rPr lang="de-DE" sz="2400" dirty="0"/>
              <a:t>-Direktive</a:t>
            </a:r>
          </a:p>
          <a:p>
            <a:r>
              <a:rPr lang="de-DE" sz="2400" dirty="0"/>
              <a:t>Regeln für gute Skripte</a:t>
            </a:r>
          </a:p>
          <a:p>
            <a:r>
              <a:rPr lang="de-DE" sz="2400" dirty="0"/>
              <a:t>Der Script Analyzer von Microsoft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358309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Der </a:t>
            </a:r>
            <a:r>
              <a:rPr lang="de-DE" sz="3200" dirty="0" err="1"/>
              <a:t>PowerShell</a:t>
            </a:r>
            <a:r>
              <a:rPr lang="de-DE" sz="3200" dirty="0"/>
              <a:t>-Debugger im Überblick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Ermöglicht das Setzen von Haltepunkten in einer PS1-Datei und das schrittweise Ausführen eines Skriptes</a:t>
            </a:r>
          </a:p>
          <a:p>
            <a:r>
              <a:rPr lang="de-DE" sz="2400" dirty="0"/>
              <a:t>Steht sowohl in der Konsole als auch in der ISE zur Verfügung</a:t>
            </a:r>
          </a:p>
          <a:p>
            <a:r>
              <a:rPr lang="de-DE" sz="2400" dirty="0"/>
              <a:t>Mit der Version 5.0 gibt es wichtige Verbesserungen:</a:t>
            </a:r>
          </a:p>
          <a:p>
            <a:pPr lvl="1"/>
            <a:r>
              <a:rPr lang="de-DE" sz="2000" dirty="0"/>
              <a:t>In den Debugger unterbrechen über [Strg]+[B] (ISE) und [Strg]+[Break] (Konsole)</a:t>
            </a:r>
          </a:p>
          <a:p>
            <a:pPr lvl="1"/>
            <a:r>
              <a:rPr lang="de-DE" sz="2000" dirty="0"/>
              <a:t>Debuggen von Background-Jobs</a:t>
            </a:r>
          </a:p>
          <a:p>
            <a:pPr lvl="1"/>
            <a:r>
              <a:rPr lang="de-DE" sz="2000" dirty="0"/>
              <a:t>Debuggen von lokalen und Remote </a:t>
            </a:r>
            <a:r>
              <a:rPr lang="de-DE" sz="2000" dirty="0" err="1"/>
              <a:t>Runspaces</a:t>
            </a:r>
            <a:endParaRPr lang="de-DE" sz="2000" dirty="0"/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242987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Debugger-</a:t>
            </a:r>
            <a:r>
              <a:rPr lang="de-DE" sz="2800" dirty="0" err="1"/>
              <a:t>Cmdlets</a:t>
            </a: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Set-</a:t>
            </a:r>
            <a:r>
              <a:rPr lang="de-DE" sz="2400" dirty="0" err="1"/>
              <a:t>PSBreakPoint</a:t>
            </a:r>
            <a:r>
              <a:rPr lang="de-DE" sz="2400" dirty="0"/>
              <a:t>/</a:t>
            </a:r>
            <a:r>
              <a:rPr lang="de-DE" sz="2400" dirty="0" err="1"/>
              <a:t>Get-PSBreakPoint</a:t>
            </a:r>
            <a:endParaRPr lang="de-DE" sz="2400" dirty="0"/>
          </a:p>
          <a:p>
            <a:r>
              <a:rPr lang="de-DE" sz="2400" dirty="0" err="1"/>
              <a:t>Enable-PSBreakPoint</a:t>
            </a:r>
            <a:r>
              <a:rPr lang="de-DE" sz="2400" dirty="0"/>
              <a:t>/</a:t>
            </a:r>
            <a:r>
              <a:rPr lang="de-DE" sz="2400" dirty="0" err="1"/>
              <a:t>Disable-PSBreakPoint</a:t>
            </a:r>
            <a:endParaRPr lang="de-DE" sz="2400" dirty="0"/>
          </a:p>
          <a:p>
            <a:r>
              <a:rPr lang="de-DE" sz="2400" dirty="0"/>
              <a:t>Remove-</a:t>
            </a:r>
            <a:r>
              <a:rPr lang="de-DE" sz="2400" dirty="0" err="1"/>
              <a:t>PSBreakPoint</a:t>
            </a:r>
            <a:endParaRPr lang="de-DE" sz="2400" dirty="0"/>
          </a:p>
          <a:p>
            <a:r>
              <a:rPr lang="de-DE" sz="2400" dirty="0"/>
              <a:t>Im </a:t>
            </a:r>
            <a:r>
              <a:rPr lang="de-DE" sz="2400" dirty="0" err="1"/>
              <a:t>Debug</a:t>
            </a:r>
            <a:r>
              <a:rPr lang="de-DE" sz="2400" dirty="0"/>
              <a:t>-Modus ([DBG]) kann der Debugger in der Konsole über Kommandos gesteuert werden (ein ? zeigt alle Kommandos an)</a:t>
            </a:r>
          </a:p>
          <a:p>
            <a:r>
              <a:rPr lang="de-DE" sz="2400" b="1" dirty="0"/>
              <a:t>Set-</a:t>
            </a:r>
            <a:r>
              <a:rPr lang="de-DE" sz="2400" b="1" dirty="0" err="1"/>
              <a:t>PSDebug</a:t>
            </a:r>
            <a:r>
              <a:rPr lang="de-DE" sz="2400" dirty="0"/>
              <a:t> – Debugger global ein/ausschalten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321615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800" dirty="0"/>
              <a:t>Der integrierte Debugger der </a:t>
            </a:r>
            <a:r>
              <a:rPr lang="de-DE" sz="2800" dirty="0" err="1"/>
              <a:t>PowerShell</a:t>
            </a:r>
            <a:r>
              <a:rPr lang="de-DE" sz="2800" dirty="0"/>
              <a:t> ISE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Vereinfacht den Umgang mit Haltepunkten$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276872"/>
            <a:ext cx="333375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4874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 den Debugger unterbrechen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Ein ausführendes Skript kann jederzeit so unterbrochen werden, dass es in den </a:t>
            </a:r>
            <a:r>
              <a:rPr lang="de-DE" sz="2400" dirty="0" err="1"/>
              <a:t>Debugmodus</a:t>
            </a:r>
            <a:r>
              <a:rPr lang="de-DE" sz="2400" dirty="0"/>
              <a:t> übergeht</a:t>
            </a:r>
          </a:p>
          <a:p>
            <a:r>
              <a:rPr lang="de-DE" sz="2400" dirty="0"/>
              <a:t>Sehr praktisches Feature</a:t>
            </a:r>
          </a:p>
          <a:p>
            <a:r>
              <a:rPr lang="de-DE" sz="2400" dirty="0"/>
              <a:t>Per [Strg]+[Break] in der Konsole</a:t>
            </a:r>
          </a:p>
          <a:p>
            <a:r>
              <a:rPr lang="de-DE" sz="2400" dirty="0"/>
              <a:t>Per [Strg]+[B] in der </a:t>
            </a:r>
            <a:r>
              <a:rPr lang="de-DE" sz="2400" dirty="0" err="1"/>
              <a:t>PowerShell</a:t>
            </a:r>
            <a:r>
              <a:rPr lang="de-DE" sz="2400" dirty="0"/>
              <a:t> ISE</a:t>
            </a:r>
          </a:p>
          <a:p>
            <a:r>
              <a:rPr lang="de-DE" sz="2400" dirty="0" smtClean="0"/>
              <a:t>Per [F6] in Visual </a:t>
            </a:r>
            <a:r>
              <a:rPr lang="de-DE" sz="2400" dirty="0"/>
              <a:t>Studio Code </a:t>
            </a:r>
          </a:p>
        </p:txBody>
      </p:sp>
    </p:spTree>
    <p:extLst>
      <p:ext uri="{BB962C8B-B14F-4D97-AF65-F5344CB8AC3E}">
        <p14:creationId xmlns:p14="http://schemas.microsoft.com/office/powerpoint/2010/main" val="72042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Autofit/>
          </a:bodyPr>
          <a:lstStyle/>
          <a:p>
            <a:r>
              <a:rPr lang="de-DE" sz="2800" dirty="0">
                <a:latin typeface="Verdana"/>
                <a:ea typeface="Verdana"/>
              </a:rPr>
              <a:t>Ftp-Download per Befehlszeile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Ftp-Verzeichnis: wp12146773.server-he.de/</a:t>
            </a:r>
            <a:r>
              <a:rPr lang="de-DE" sz="2400" dirty="0" err="1"/>
              <a:t>posh</a:t>
            </a:r>
            <a:endParaRPr lang="de-DE" sz="2400" dirty="0"/>
          </a:p>
          <a:p>
            <a:r>
              <a:rPr lang="de-DE" sz="2400" dirty="0"/>
              <a:t>Benutzername: ftp12146773-pskurs</a:t>
            </a:r>
          </a:p>
          <a:p>
            <a:r>
              <a:rPr lang="de-DE" sz="2400" dirty="0"/>
              <a:t>Kennwort: posh2021</a:t>
            </a:r>
          </a:p>
          <a:p>
            <a:r>
              <a:rPr lang="de-DE" sz="2400" dirty="0"/>
              <a:t>Datei: MS112.zip</a:t>
            </a:r>
          </a:p>
          <a:p>
            <a:r>
              <a:rPr lang="de-DE" sz="2400" dirty="0" smtClean="0"/>
              <a:t>Ist Teil der Skriptsammlung für die Schulung</a:t>
            </a:r>
          </a:p>
          <a:p>
            <a:r>
              <a:rPr lang="de-DE" sz="2400" b="1" dirty="0" smtClean="0"/>
              <a:t>Tipp</a:t>
            </a:r>
            <a:r>
              <a:rPr lang="de-DE" sz="2400" dirty="0" smtClean="0"/>
              <a:t>: Die Groß-/Kleinschreibung spielt keine Rolle</a:t>
            </a:r>
            <a:endParaRPr lang="de-DE" sz="2400" dirty="0"/>
          </a:p>
        </p:txBody>
      </p:sp>
      <p:sp>
        <p:nvSpPr>
          <p:cNvPr id="6" name="Textfeld 5"/>
          <p:cNvSpPr txBox="1"/>
          <p:nvPr/>
        </p:nvSpPr>
        <p:spPr>
          <a:xfrm>
            <a:off x="609600" y="4725144"/>
            <a:ext cx="8496944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Consolas" panose="020B0609020204030204" pitchFamily="49" charset="0"/>
              </a:rPr>
              <a:t>$Cred = [PSCredential]::New("ftp12146773-pskurs", ("posh2021" | ConvertTo-SecureString –AsPlainText -Force))</a:t>
            </a:r>
            <a:br>
              <a:rPr lang="de-DE" sz="1400" dirty="0">
                <a:latin typeface="Consolas" panose="020B0609020204030204" pitchFamily="49" charset="0"/>
              </a:rPr>
            </a:br>
            <a:endParaRPr lang="de-DE" sz="1400" dirty="0">
              <a:latin typeface="Consolas" panose="020B0609020204030204" pitchFamily="49" charset="0"/>
            </a:endParaRPr>
          </a:p>
          <a:p>
            <a:r>
              <a:rPr lang="de-DE" sz="1400" dirty="0" err="1">
                <a:latin typeface="Consolas" panose="020B0609020204030204" pitchFamily="49" charset="0"/>
              </a:rPr>
              <a:t>wget</a:t>
            </a:r>
            <a:r>
              <a:rPr lang="de-DE" sz="1400" dirty="0">
                <a:latin typeface="Consolas" panose="020B0609020204030204" pitchFamily="49" charset="0"/>
              </a:rPr>
              <a:t> –</a:t>
            </a:r>
            <a:r>
              <a:rPr lang="de-DE" sz="1400" dirty="0" err="1">
                <a:latin typeface="Consolas" panose="020B0609020204030204" pitchFamily="49" charset="0"/>
              </a:rPr>
              <a:t>uri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smtClean="0">
                <a:latin typeface="Consolas" panose="020B0609020204030204" pitchFamily="49" charset="0"/>
              </a:rPr>
              <a:t>http://</a:t>
            </a:r>
            <a:r>
              <a:rPr lang="de-DE" sz="1400" dirty="0">
                <a:latin typeface="Consolas" panose="020B0609020204030204" pitchFamily="49" charset="0"/>
              </a:rPr>
              <a:t>wp12146773.server-he.de/</a:t>
            </a:r>
            <a:r>
              <a:rPr lang="de-DE" sz="1400" dirty="0" err="1">
                <a:latin typeface="Consolas" panose="020B0609020204030204" pitchFamily="49" charset="0"/>
              </a:rPr>
              <a:t>posh</a:t>
            </a:r>
            <a:r>
              <a:rPr lang="de-DE" sz="1400" dirty="0">
                <a:latin typeface="Consolas" panose="020B0609020204030204" pitchFamily="49" charset="0"/>
              </a:rPr>
              <a:t>/MS112.zip –</a:t>
            </a:r>
            <a:r>
              <a:rPr lang="de-DE" sz="1400" dirty="0" err="1">
                <a:latin typeface="Consolas" panose="020B0609020204030204" pitchFamily="49" charset="0"/>
              </a:rPr>
              <a:t>Credential</a:t>
            </a:r>
            <a:r>
              <a:rPr lang="de-DE" sz="1400" dirty="0">
                <a:latin typeface="Consolas" panose="020B0609020204030204" pitchFamily="49" charset="0"/>
              </a:rPr>
              <a:t> $</a:t>
            </a:r>
            <a:r>
              <a:rPr lang="de-DE" sz="1400" dirty="0" err="1">
                <a:latin typeface="Consolas" panose="020B0609020204030204" pitchFamily="49" charset="0"/>
              </a:rPr>
              <a:t>Cred</a:t>
            </a:r>
            <a:r>
              <a:rPr lang="de-DE" sz="1400" dirty="0">
                <a:latin typeface="Consolas" panose="020B0609020204030204" pitchFamily="49" charset="0"/>
              </a:rPr>
              <a:t> -</a:t>
            </a:r>
            <a:r>
              <a:rPr lang="de-DE" sz="1400" dirty="0" err="1">
                <a:latin typeface="Consolas" panose="020B0609020204030204" pitchFamily="49" charset="0"/>
              </a:rPr>
              <a:t>OutFile</a:t>
            </a:r>
            <a:r>
              <a:rPr lang="de-DE" sz="1400" dirty="0">
                <a:latin typeface="Consolas" panose="020B0609020204030204" pitchFamily="49" charset="0"/>
              </a:rPr>
              <a:t> </a:t>
            </a:r>
            <a:r>
              <a:rPr lang="de-DE" sz="1400" dirty="0" err="1">
                <a:latin typeface="Consolas" panose="020B0609020204030204" pitchFamily="49" charset="0"/>
              </a:rPr>
              <a:t>PoshKurs.zip</a:t>
            </a:r>
            <a:r>
              <a:rPr lang="de-DE" sz="1400" dirty="0">
                <a:latin typeface="Consolas" panose="020B0609020204030204" pitchFamily="49" charset="0"/>
              </a:rPr>
              <a:t> -</a:t>
            </a:r>
            <a:r>
              <a:rPr lang="de-DE" sz="1400" dirty="0" err="1">
                <a:latin typeface="Consolas" panose="020B0609020204030204" pitchFamily="49" charset="0"/>
              </a:rPr>
              <a:t>AllowUnencryptedAuthentication</a:t>
            </a:r>
            <a:endParaRPr lang="de-DE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42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800" dirty="0"/>
              <a:t>Haltepunkte von Bedingungen abhängig machen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539552" y="1628800"/>
            <a:ext cx="8229600" cy="2088232"/>
          </a:xfrm>
        </p:spPr>
        <p:txBody>
          <a:bodyPr>
            <a:normAutofit/>
          </a:bodyPr>
          <a:lstStyle/>
          <a:p>
            <a:r>
              <a:rPr lang="de-DE" sz="2400" dirty="0"/>
              <a:t>Ein Haltepunkt kann von einer Bedingung (z.B. der Wert einer Variablen ändert sich) abhängig gemacht werden</a:t>
            </a:r>
          </a:p>
          <a:p>
            <a:r>
              <a:rPr lang="de-DE" sz="2400" dirty="0"/>
              <a:t>Ausgangspunkt ist der Action-Parameter von des </a:t>
            </a:r>
            <a:r>
              <a:rPr lang="de-DE" sz="2400" b="1" dirty="0"/>
              <a:t>Set-</a:t>
            </a:r>
            <a:r>
              <a:rPr lang="de-DE" sz="2400" b="1" dirty="0" err="1"/>
              <a:t>PSBreakPoint</a:t>
            </a:r>
            <a:r>
              <a:rPr lang="de-DE" sz="2400" dirty="0"/>
              <a:t>-</a:t>
            </a:r>
            <a:r>
              <a:rPr lang="de-DE" sz="2400" dirty="0" err="1"/>
              <a:t>Cmdlets</a:t>
            </a:r>
            <a:r>
              <a:rPr lang="de-DE" sz="2400" dirty="0"/>
              <a:t>, mit dem ein Haltepunkt gesetzt wird</a:t>
            </a:r>
          </a:p>
        </p:txBody>
      </p:sp>
      <p:sp>
        <p:nvSpPr>
          <p:cNvPr id="6" name="Textfeld 5"/>
          <p:cNvSpPr txBox="1">
            <a:spLocks noChangeArrowheads="1"/>
          </p:cNvSpPr>
          <p:nvPr/>
        </p:nvSpPr>
        <p:spPr bwMode="auto">
          <a:xfrm>
            <a:off x="971600" y="3933056"/>
            <a:ext cx="7392588" cy="6378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600" dirty="0"/>
              <a:t>Set-</a:t>
            </a:r>
            <a:r>
              <a:rPr lang="de-DE" sz="1600" dirty="0" err="1"/>
              <a:t>PSBreakpoint</a:t>
            </a:r>
            <a:r>
              <a:rPr lang="de-DE" sz="1600" dirty="0"/>
              <a:t> -Script .\HaltepunktBedingung.ps1 -Line 6 -Action { </a:t>
            </a:r>
            <a:r>
              <a:rPr lang="de-DE" sz="1600" dirty="0" err="1"/>
              <a:t>if</a:t>
            </a:r>
            <a:r>
              <a:rPr lang="de-DE" sz="1600" dirty="0"/>
              <a:t> ($z -</a:t>
            </a:r>
            <a:r>
              <a:rPr lang="de-DE" sz="1600" dirty="0" err="1"/>
              <a:t>gt</a:t>
            </a:r>
            <a:r>
              <a:rPr lang="de-DE" sz="1600" dirty="0"/>
              <a:t> 90) { break } } 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47364" y="3553271"/>
            <a:ext cx="7416824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9pPr>
          </a:lstStyle>
          <a:p>
            <a:r>
              <a:rPr lang="de-DE" dirty="0"/>
              <a:t>Beispiel: Haltepunkt soll aktiv werden, sobald $z &gt; 90 wird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122146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Set-</a:t>
            </a:r>
            <a:r>
              <a:rPr lang="de-DE" dirty="0" err="1"/>
              <a:t>PSDebug</a:t>
            </a:r>
            <a:r>
              <a:rPr lang="de-DE" dirty="0"/>
              <a:t>-</a:t>
            </a:r>
            <a:r>
              <a:rPr lang="de-DE" dirty="0" err="1"/>
              <a:t>Cmdlet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Aktiviert generell den </a:t>
            </a:r>
            <a:r>
              <a:rPr lang="de-DE" sz="2400" dirty="0" err="1"/>
              <a:t>Debug</a:t>
            </a:r>
            <a:r>
              <a:rPr lang="de-DE" sz="2400" dirty="0"/>
              <a:t>-Modus für die Konsole und für Skripts</a:t>
            </a:r>
          </a:p>
          <a:p>
            <a:r>
              <a:rPr lang="de-DE" sz="2400" dirty="0"/>
              <a:t>Trace-Parameter (Werte 0,1 und 2)</a:t>
            </a:r>
          </a:p>
          <a:p>
            <a:r>
              <a:rPr lang="de-DE" sz="2400" dirty="0" err="1"/>
              <a:t>Step</a:t>
            </a:r>
            <a:r>
              <a:rPr lang="de-DE" sz="2400" dirty="0"/>
              <a:t>-Parameter</a:t>
            </a:r>
          </a:p>
          <a:p>
            <a:r>
              <a:rPr lang="de-DE" sz="2400" dirty="0" err="1"/>
              <a:t>Strict</a:t>
            </a:r>
            <a:r>
              <a:rPr lang="de-DE" sz="2400" dirty="0"/>
              <a:t>-Parameter</a:t>
            </a:r>
          </a:p>
          <a:p>
            <a:r>
              <a:rPr lang="de-DE" sz="2400" dirty="0"/>
              <a:t>Off-Parameter</a:t>
            </a:r>
          </a:p>
        </p:txBody>
      </p:sp>
    </p:spTree>
    <p:extLst>
      <p:ext uri="{BB962C8B-B14F-4D97-AF65-F5344CB8AC3E}">
        <p14:creationId xmlns:p14="http://schemas.microsoft.com/office/powerpoint/2010/main" val="180893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Der Debugger bei Visual Studio Code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Tastatur-Shortcuts wie bei der PowerShell ISE</a:t>
            </a:r>
          </a:p>
          <a:p>
            <a:r>
              <a:rPr lang="de-DE" sz="2400" dirty="0"/>
              <a:t>Bietet mehr Komfort</a:t>
            </a:r>
          </a:p>
          <a:p>
            <a:r>
              <a:rPr lang="de-DE" sz="2400" dirty="0"/>
              <a:t>Der wichtigste Pluspunkt ist das Variablenfenster</a:t>
            </a:r>
          </a:p>
          <a:p>
            <a:pPr lvl="1"/>
            <a:r>
              <a:rPr lang="de-DE" sz="2100" dirty="0"/>
              <a:t>Es zeigt beim Debuggen den aktuellen Inhalt der Variablen an</a:t>
            </a:r>
          </a:p>
          <a:p>
            <a:r>
              <a:rPr lang="de-DE" sz="2400" dirty="0"/>
              <a:t>Wird laufend verbessert und bietet inzwischen viele attraktive Features für Fortgeschrittene</a:t>
            </a:r>
          </a:p>
          <a:p>
            <a:r>
              <a:rPr lang="de-DE" sz="2400" dirty="0"/>
              <a:t>Guter Überblick von Keith Hill (</a:t>
            </a:r>
            <a:r>
              <a:rPr lang="de-DE" sz="2400" dirty="0" err="1"/>
              <a:t>PowerShell</a:t>
            </a:r>
            <a:r>
              <a:rPr lang="de-DE" sz="2400" dirty="0"/>
              <a:t> MVP):</a:t>
            </a:r>
          </a:p>
          <a:p>
            <a:pPr lvl="1"/>
            <a:r>
              <a:rPr lang="de-DE" sz="2100" dirty="0"/>
              <a:t>https://</a:t>
            </a:r>
            <a:r>
              <a:rPr lang="de-DE" sz="2100" dirty="0" err="1"/>
              <a:t>devblogs.microsoft.com</a:t>
            </a:r>
            <a:r>
              <a:rPr lang="de-DE" sz="2100" dirty="0"/>
              <a:t>/</a:t>
            </a:r>
            <a:r>
              <a:rPr lang="de-DE" sz="2100" dirty="0" err="1"/>
              <a:t>scripting</a:t>
            </a:r>
            <a:r>
              <a:rPr lang="de-DE" sz="2100" dirty="0"/>
              <a:t>/debugging-powershell-script-in-visual-studio-code-part-1</a:t>
            </a:r>
          </a:p>
          <a:p>
            <a:pPr lvl="1"/>
            <a:r>
              <a:rPr lang="de-DE" sz="2100" dirty="0"/>
              <a:t>https://</a:t>
            </a:r>
            <a:r>
              <a:rPr lang="de-DE" sz="2100" dirty="0" err="1"/>
              <a:t>devblogs.microsoft.com</a:t>
            </a:r>
            <a:r>
              <a:rPr lang="de-DE" sz="2100" dirty="0"/>
              <a:t>/</a:t>
            </a:r>
            <a:r>
              <a:rPr lang="de-DE" sz="2100" dirty="0" err="1"/>
              <a:t>scripting</a:t>
            </a:r>
            <a:r>
              <a:rPr lang="de-DE" sz="2100" dirty="0"/>
              <a:t>/debugging-powershell-script-in-visual-studio-code-part-2</a:t>
            </a:r>
          </a:p>
        </p:txBody>
      </p:sp>
    </p:spTree>
    <p:extLst>
      <p:ext uri="{BB962C8B-B14F-4D97-AF65-F5344CB8AC3E}">
        <p14:creationId xmlns:p14="http://schemas.microsoft.com/office/powerpoint/2010/main" val="301444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Tipps zum Thema Debuggen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de-DE" sz="2400" dirty="0"/>
              <a:t>Per </a:t>
            </a:r>
            <a:r>
              <a:rPr lang="de-DE" sz="2400" dirty="0" err="1"/>
              <a:t>PSEdit</a:t>
            </a:r>
            <a:r>
              <a:rPr lang="de-DE" sz="2400" dirty="0"/>
              <a:t> kann bei </a:t>
            </a:r>
            <a:r>
              <a:rPr lang="de-DE" sz="2400" dirty="0" err="1"/>
              <a:t>PowerShell</a:t>
            </a:r>
            <a:r>
              <a:rPr lang="de-DE" sz="2400" dirty="0"/>
              <a:t> ISE in einer Remote-Session eine Datei auf dem Remote-Computer editiert werden</a:t>
            </a:r>
          </a:p>
          <a:p>
            <a:pPr lvl="1"/>
            <a:r>
              <a:rPr lang="de-DE" sz="2000" dirty="0"/>
              <a:t>Praktisch für das Editieren von Ps1-Dateien, die remote ausgeführt werden</a:t>
            </a:r>
          </a:p>
          <a:p>
            <a:r>
              <a:rPr lang="de-DE" sz="2400" dirty="0" err="1"/>
              <a:t>Runspace</a:t>
            </a:r>
            <a:r>
              <a:rPr lang="de-DE" sz="2400" dirty="0"/>
              <a:t>-Debugging</a:t>
            </a:r>
          </a:p>
          <a:p>
            <a:pPr lvl="1"/>
            <a:r>
              <a:rPr lang="de-DE" sz="2000" dirty="0"/>
              <a:t>Sehr speziell und nur auf Anfrage</a:t>
            </a:r>
            <a:r>
              <a:rPr lang="de-DE" sz="2000" dirty="0">
                <a:sym typeface="Wingdings" panose="05000000000000000000" pitchFamily="2" charset="2"/>
              </a:rPr>
              <a:t></a:t>
            </a:r>
          </a:p>
          <a:p>
            <a:r>
              <a:rPr lang="de-DE" sz="2400" dirty="0" err="1">
                <a:sym typeface="Wingdings" panose="05000000000000000000" pitchFamily="2" charset="2"/>
              </a:rPr>
              <a:t>PowerShell</a:t>
            </a:r>
            <a:r>
              <a:rPr lang="de-DE" sz="2400" dirty="0">
                <a:sym typeface="Wingdings" panose="05000000000000000000" pitchFamily="2" charset="2"/>
              </a:rPr>
              <a:t>-Debugger an einen beliebigen Prozess anhängen, in dem </a:t>
            </a:r>
            <a:r>
              <a:rPr lang="de-DE" sz="2400" dirty="0" err="1">
                <a:sym typeface="Wingdings" panose="05000000000000000000" pitchFamily="2" charset="2"/>
              </a:rPr>
              <a:t>PowerShell</a:t>
            </a:r>
            <a:r>
              <a:rPr lang="de-DE" sz="2400" dirty="0">
                <a:sym typeface="Wingdings" panose="05000000000000000000" pitchFamily="2" charset="2"/>
              </a:rPr>
              <a:t>-Befehle ausgeführt werden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13586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Zusammenfassung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sz="2400" dirty="0"/>
              <a:t>Debugger ermöglicht die schrittweise Ausführung eines Skripts</a:t>
            </a:r>
          </a:p>
          <a:p>
            <a:r>
              <a:rPr lang="de-DE" sz="2400" dirty="0"/>
              <a:t>Der Debugger muss in einem PowerShell-Host implementiert werden</a:t>
            </a:r>
          </a:p>
          <a:p>
            <a:r>
              <a:rPr lang="de-DE" sz="2400" dirty="0"/>
              <a:t>[F9]-Taste schaltet einen Haltepunkt um</a:t>
            </a:r>
          </a:p>
          <a:p>
            <a:r>
              <a:rPr lang="de-DE" sz="2400" dirty="0"/>
              <a:t>Bedingte Haltepunkte halten an, wenn eine Bedingung erfüllt ist</a:t>
            </a:r>
          </a:p>
          <a:p>
            <a:r>
              <a:rPr lang="de-DE" sz="2400" dirty="0"/>
              <a:t>In der PowerShell ISE kann ein Skript per [Strg]+[B] in den Debug-Modus versetzt </a:t>
            </a:r>
            <a:r>
              <a:rPr lang="de-DE" sz="2400" dirty="0" smtClean="0"/>
              <a:t>werden, in Visual Studio Code per [F6]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569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Lektion 10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96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Die Themen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Vorteile von Klassen</a:t>
            </a:r>
          </a:p>
          <a:p>
            <a:r>
              <a:rPr lang="de-DE" sz="2400" dirty="0"/>
              <a:t>Der class-Befehl</a:t>
            </a:r>
          </a:p>
          <a:p>
            <a:r>
              <a:rPr lang="de-DE" sz="2400" dirty="0"/>
              <a:t>Hinzufügen eines Konstruktors</a:t>
            </a:r>
          </a:p>
          <a:p>
            <a:r>
              <a:rPr lang="de-DE" sz="2400" dirty="0"/>
              <a:t>Hinzufügen von Eigenschaften</a:t>
            </a:r>
          </a:p>
          <a:p>
            <a:r>
              <a:rPr lang="de-DE" sz="2400" dirty="0"/>
              <a:t>Hinzufügen von Methoden</a:t>
            </a:r>
          </a:p>
          <a:p>
            <a:r>
              <a:rPr lang="de-DE" sz="2400" dirty="0"/>
              <a:t>Hinzufügen von Enumerationen</a:t>
            </a:r>
          </a:p>
          <a:p>
            <a:r>
              <a:rPr lang="de-DE" sz="2400" dirty="0"/>
              <a:t>Klassen ableiten</a:t>
            </a:r>
          </a:p>
          <a:p>
            <a:r>
              <a:rPr lang="de-DE" sz="2400" dirty="0"/>
              <a:t>Überschreiben von Methoden</a:t>
            </a:r>
          </a:p>
        </p:txBody>
      </p:sp>
    </p:spTree>
    <p:extLst>
      <p:ext uri="{BB962C8B-B14F-4D97-AF65-F5344CB8AC3E}">
        <p14:creationId xmlns:p14="http://schemas.microsoft.com/office/powerpoint/2010/main" val="391869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Vorteile von Klassen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sz="2400" dirty="0"/>
              <a:t>Eine Klasse definiert einen Typ, aus dem Objekte gemacht werden können</a:t>
            </a:r>
          </a:p>
          <a:p>
            <a:r>
              <a:rPr lang="de-DE" sz="2400" dirty="0"/>
              <a:t>Damit lassen sich Werte, die zueinander in einer Beziehung stehen (z.B. die Daten einer Bereitstellung) zusammenfassen</a:t>
            </a:r>
          </a:p>
          <a:p>
            <a:r>
              <a:rPr lang="de-DE" sz="2400" dirty="0"/>
              <a:t>Mit Klassen wird eine Programmiersprache flexibler was das Abbilden von Datenstrukturen angeht</a:t>
            </a:r>
          </a:p>
          <a:p>
            <a:r>
              <a:rPr lang="de-DE" sz="2400" dirty="0"/>
              <a:t>Bei PowerShell gibt es Klassen erst seit Version 5.0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586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Was man über die </a:t>
            </a:r>
            <a:r>
              <a:rPr lang="de-DE" sz="2800" dirty="0" err="1"/>
              <a:t>PowerShell</a:t>
            </a:r>
            <a:r>
              <a:rPr lang="de-DE" sz="2800" dirty="0"/>
              <a:t>-Klassen wissen muss...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Das Ziel war es nicht, alle Syntaxelemente einer Programmiersprache wie C# oder Java zu implementieren </a:t>
            </a:r>
          </a:p>
          <a:p>
            <a:r>
              <a:rPr lang="de-DE" sz="2400" dirty="0"/>
              <a:t>Es gibt zahlreiche Vereinfachungen, u.a. sind Methoden immer </a:t>
            </a:r>
            <a:r>
              <a:rPr lang="de-DE" sz="2400" dirty="0" err="1"/>
              <a:t>public</a:t>
            </a:r>
            <a:r>
              <a:rPr lang="de-DE" sz="2400" dirty="0"/>
              <a:t>, es gibt keine Getter/Setter usw.</a:t>
            </a:r>
          </a:p>
          <a:p>
            <a:r>
              <a:rPr lang="de-DE" sz="2400" dirty="0"/>
              <a:t>Der Hauptgrund für die Einführung war, dass sich DSC-Ressourcen über Klassen einfacher implementieren lassen</a:t>
            </a:r>
          </a:p>
        </p:txBody>
      </p:sp>
    </p:spTree>
    <p:extLst>
      <p:ext uri="{BB962C8B-B14F-4D97-AF65-F5344CB8AC3E}">
        <p14:creationId xmlns:p14="http://schemas.microsoft.com/office/powerpoint/2010/main" val="306981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Neue Syntaxelemente für Klassen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sz="2400" dirty="0"/>
              <a:t>class</a:t>
            </a:r>
          </a:p>
          <a:p>
            <a:r>
              <a:rPr lang="de-DE" sz="2400" dirty="0"/>
              <a:t>enum</a:t>
            </a:r>
          </a:p>
          <a:p>
            <a:r>
              <a:rPr lang="de-DE" sz="2400" dirty="0"/>
              <a:t>$this</a:t>
            </a:r>
          </a:p>
          <a:p>
            <a:r>
              <a:rPr lang="de-DE" sz="2400" dirty="0"/>
              <a:t>base()</a:t>
            </a:r>
          </a:p>
          <a:p>
            <a:r>
              <a:rPr lang="de-DE" sz="2400" dirty="0"/>
              <a:t>[hidden]</a:t>
            </a:r>
          </a:p>
          <a:p>
            <a:r>
              <a:rPr lang="de-DE" sz="2400" dirty="0"/>
              <a:t>[Typname]::new()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136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Autofit/>
          </a:bodyPr>
          <a:lstStyle/>
          <a:p>
            <a:r>
              <a:rPr lang="de-DE" sz="2800" dirty="0">
                <a:latin typeface="Verdana"/>
                <a:ea typeface="Verdana"/>
              </a:rPr>
              <a:t>Installation des PoshKurs-Moduls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61072" y="1523872"/>
            <a:ext cx="8153400" cy="4495800"/>
          </a:xfrm>
        </p:spPr>
        <p:txBody>
          <a:bodyPr>
            <a:normAutofit/>
          </a:bodyPr>
          <a:lstStyle/>
          <a:p>
            <a:r>
              <a:rPr lang="de-DE" sz="2400" dirty="0"/>
              <a:t>Das (optionale) PoshKurs-Modul enthält Functions (PowerShell-Befehle), die für die Schulung eine Rolle spielen</a:t>
            </a:r>
          </a:p>
          <a:p>
            <a:r>
              <a:rPr lang="de-DE" sz="2400" dirty="0"/>
              <a:t>Es steht in meinem Repository zur Verfügung: </a:t>
            </a:r>
            <a:r>
              <a:rPr lang="de-DE" sz="2400" dirty="0">
                <a:hlinkClick r:id="rId2"/>
              </a:rPr>
              <a:t>https://www.myget.org/F/poshrepo/api/v2</a:t>
            </a:r>
            <a:endParaRPr lang="de-DE" sz="2400" dirty="0"/>
          </a:p>
          <a:p>
            <a:r>
              <a:rPr lang="de-DE" sz="2400" dirty="0"/>
              <a:t>Download per </a:t>
            </a:r>
            <a:r>
              <a:rPr lang="de-DE" sz="2400" dirty="0" err="1"/>
              <a:t>Install</a:t>
            </a:r>
            <a:r>
              <a:rPr lang="de-DE" sz="2400" dirty="0"/>
              <a:t>-Module</a:t>
            </a:r>
          </a:p>
          <a:p>
            <a:r>
              <a:rPr lang="de-DE" sz="2400" dirty="0"/>
              <a:t>Zuvor muss das Repository in der PowerShell über Register-PSRepository hinzugefügt werden</a:t>
            </a:r>
          </a:p>
        </p:txBody>
      </p:sp>
      <p:sp>
        <p:nvSpPr>
          <p:cNvPr id="6" name="Ellipse 5"/>
          <p:cNvSpPr/>
          <p:nvPr/>
        </p:nvSpPr>
        <p:spPr>
          <a:xfrm>
            <a:off x="4716016" y="3212976"/>
            <a:ext cx="326896" cy="338552"/>
          </a:xfrm>
          <a:prstGeom prst="ellipse">
            <a:avLst/>
          </a:prstGeom>
          <a:solidFill>
            <a:schemeClr val="accent5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2</a:t>
            </a:r>
          </a:p>
        </p:txBody>
      </p:sp>
      <p:sp>
        <p:nvSpPr>
          <p:cNvPr id="7" name="Ellipse 6"/>
          <p:cNvSpPr/>
          <p:nvPr/>
        </p:nvSpPr>
        <p:spPr>
          <a:xfrm>
            <a:off x="5292080" y="4026552"/>
            <a:ext cx="326896" cy="338552"/>
          </a:xfrm>
          <a:prstGeom prst="ellipse">
            <a:avLst/>
          </a:prstGeom>
          <a:solidFill>
            <a:schemeClr val="accent5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937586" y="4606388"/>
            <a:ext cx="770485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Register-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PSRepository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–Name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PoshRepo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SourceLocation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https://www.myget.org/F/poshrepo/api/v2</a:t>
            </a:r>
            <a:endParaRPr lang="de-DE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60089" y="4437112"/>
            <a:ext cx="326896" cy="338552"/>
          </a:xfrm>
          <a:prstGeom prst="ellipse">
            <a:avLst/>
          </a:prstGeom>
          <a:solidFill>
            <a:schemeClr val="accent5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1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937586" y="5467290"/>
            <a:ext cx="7704856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Install-Module –Name Poshkurs–Repository PoshRepo</a:t>
            </a:r>
            <a:endParaRPr lang="de-DE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649554" y="5349997"/>
            <a:ext cx="326896" cy="338552"/>
          </a:xfrm>
          <a:prstGeom prst="ellipse">
            <a:avLst/>
          </a:prstGeom>
          <a:solidFill>
            <a:schemeClr val="accent5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2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441642" y="5888305"/>
            <a:ext cx="3015952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Get-Command –Module Poshkurs</a:t>
            </a:r>
            <a:endParaRPr lang="de-DE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38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Der class-Befehl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116832"/>
          </a:xfrm>
        </p:spPr>
        <p:txBody>
          <a:bodyPr>
            <a:normAutofit/>
          </a:bodyPr>
          <a:lstStyle/>
          <a:p>
            <a:r>
              <a:rPr lang="de-DE" sz="2400" dirty="0"/>
              <a:t>Definiert eine neue Klasse</a:t>
            </a:r>
          </a:p>
          <a:p>
            <a:r>
              <a:rPr lang="de-DE" sz="2400" dirty="0"/>
              <a:t>Es wird lediglich ein Name benötigt</a:t>
            </a:r>
          </a:p>
          <a:p>
            <a:r>
              <a:rPr lang="de-DE" sz="2400" dirty="0"/>
              <a:t>Innerhalb der Klassendefinition werden die Members der Klasse definiert</a:t>
            </a:r>
          </a:p>
        </p:txBody>
      </p:sp>
      <p:sp>
        <p:nvSpPr>
          <p:cNvPr id="6" name="Textfeld 5"/>
          <p:cNvSpPr txBox="1">
            <a:spLocks noChangeArrowheads="1"/>
          </p:cNvSpPr>
          <p:nvPr/>
        </p:nvSpPr>
        <p:spPr bwMode="auto">
          <a:xfrm>
            <a:off x="923828" y="4356743"/>
            <a:ext cx="7392588" cy="13765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600" dirty="0"/>
              <a:t>class Server</a:t>
            </a:r>
          </a:p>
          <a:p>
            <a:r>
              <a:rPr lang="de-DE" sz="1600" dirty="0"/>
              <a:t>{</a:t>
            </a:r>
          </a:p>
          <a:p>
            <a:r>
              <a:rPr lang="de-DE" sz="1600" dirty="0"/>
              <a:t>   [Int]$ServerId</a:t>
            </a:r>
          </a:p>
          <a:p>
            <a:endParaRPr lang="de-DE" sz="1600" dirty="0"/>
          </a:p>
          <a:p>
            <a:r>
              <a:rPr lang="de-DE" sz="1600" dirty="0"/>
              <a:t>}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899592" y="3976958"/>
            <a:ext cx="6288933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9pPr>
          </a:lstStyle>
          <a:p>
            <a:r>
              <a:rPr lang="de-DE" dirty="0"/>
              <a:t>Beispiel für eine Klassendefinition</a:t>
            </a:r>
          </a:p>
        </p:txBody>
      </p:sp>
    </p:spTree>
    <p:extLst>
      <p:ext uri="{BB962C8B-B14F-4D97-AF65-F5344CB8AC3E}">
        <p14:creationId xmlns:p14="http://schemas.microsoft.com/office/powerpoint/2010/main" val="263476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Aus Klassen werden Objekte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052936"/>
          </a:xfrm>
        </p:spPr>
        <p:txBody>
          <a:bodyPr>
            <a:normAutofit/>
          </a:bodyPr>
          <a:lstStyle/>
          <a:p>
            <a:r>
              <a:rPr lang="de-DE" sz="2400" dirty="0"/>
              <a:t>Klasse = Definition</a:t>
            </a:r>
          </a:p>
          <a:p>
            <a:r>
              <a:rPr lang="de-DE" sz="2400" dirty="0"/>
              <a:t>Objekt = Struktur im Arbeitsspeicher, deren Aufbau durch die Klasse vorgegeben ist</a:t>
            </a:r>
          </a:p>
          <a:p>
            <a:r>
              <a:rPr lang="de-DE" sz="2400" dirty="0"/>
              <a:t>Zwei Varianten:</a:t>
            </a:r>
          </a:p>
          <a:p>
            <a:pPr lvl="1"/>
            <a:r>
              <a:rPr lang="de-DE" sz="2000" dirty="0"/>
              <a:t>Statisches New-Member (seit Version 5.0)</a:t>
            </a:r>
          </a:p>
          <a:p>
            <a:pPr lvl="1"/>
            <a:r>
              <a:rPr lang="de-DE" sz="2000" b="1" dirty="0"/>
              <a:t>New-Object</a:t>
            </a:r>
            <a:r>
              <a:rPr lang="de-DE" sz="2000" dirty="0"/>
              <a:t>-Cmdlet</a:t>
            </a:r>
          </a:p>
        </p:txBody>
      </p:sp>
      <p:sp>
        <p:nvSpPr>
          <p:cNvPr id="6" name="Textfeld 5"/>
          <p:cNvSpPr txBox="1">
            <a:spLocks noChangeArrowheads="1"/>
          </p:cNvSpPr>
          <p:nvPr/>
        </p:nvSpPr>
        <p:spPr bwMode="auto">
          <a:xfrm>
            <a:off x="899592" y="4960913"/>
            <a:ext cx="7392588" cy="3916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600" dirty="0"/>
              <a:t>$S1 = [Server]::new()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899592" y="4581128"/>
            <a:ext cx="6288933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9pPr>
          </a:lstStyle>
          <a:p>
            <a:r>
              <a:rPr lang="de-DE" dirty="0"/>
              <a:t>Ein Objekt über new() anlegen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899592" y="5853115"/>
            <a:ext cx="7392588" cy="3916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600" dirty="0"/>
              <a:t>$S1 = New-Object –TypeName 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899592" y="5473330"/>
            <a:ext cx="6288933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9pPr>
          </a:lstStyle>
          <a:p>
            <a:r>
              <a:rPr lang="de-DE" dirty="0"/>
              <a:t>Ein Objekt über New-Object anlegen</a:t>
            </a:r>
          </a:p>
        </p:txBody>
      </p:sp>
    </p:spTree>
    <p:extLst>
      <p:ext uri="{BB962C8B-B14F-4D97-AF65-F5344CB8AC3E}">
        <p14:creationId xmlns:p14="http://schemas.microsoft.com/office/powerpoint/2010/main" val="43676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  <p:bldP spid="8" grpId="0" animBg="1"/>
      <p:bldP spid="9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Objekte können auch ohne Klasse angelegt werden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de-DE" sz="2400" b="1" dirty="0"/>
              <a:t>New-Object</a:t>
            </a:r>
            <a:r>
              <a:rPr lang="de-DE" sz="2400" dirty="0"/>
              <a:t> mit PSObject/PSCustomObject als Typ</a:t>
            </a:r>
          </a:p>
          <a:p>
            <a:r>
              <a:rPr lang="de-DE" sz="2400" b="1" dirty="0"/>
              <a:t>[PSCustomObject] </a:t>
            </a:r>
            <a:r>
              <a:rPr lang="de-DE" sz="2400" dirty="0"/>
              <a:t>mit Hashtable</a:t>
            </a:r>
          </a:p>
          <a:p>
            <a:r>
              <a:rPr lang="de-DE" sz="2400" dirty="0"/>
              <a:t>Select-Object</a:t>
            </a:r>
          </a:p>
          <a:p>
            <a:r>
              <a:rPr lang="de-DE" sz="2400" dirty="0"/>
              <a:t>usw.</a:t>
            </a:r>
          </a:p>
          <a:p>
            <a:r>
              <a:rPr lang="de-DE" sz="2400" dirty="0"/>
              <a:t>Alle diesen Varianten verwenden einen vordefinierten Typ</a:t>
            </a:r>
          </a:p>
          <a:p>
            <a:r>
              <a:rPr lang="de-DE" sz="2400" dirty="0"/>
              <a:t>Ein selber definierter Typ bringt Vorteile:</a:t>
            </a:r>
          </a:p>
          <a:p>
            <a:pPr lvl="1"/>
            <a:r>
              <a:rPr lang="de-DE" sz="2000" dirty="0"/>
              <a:t>Klare Struktur, mehr Flexibilität, eigene Formatierung bei der Ausgabe durch Format-Table</a:t>
            </a:r>
          </a:p>
        </p:txBody>
      </p:sp>
    </p:spTree>
    <p:extLst>
      <p:ext uri="{BB962C8B-B14F-4D97-AF65-F5344CB8AC3E}">
        <p14:creationId xmlns:p14="http://schemas.microsoft.com/office/powerpoint/2010/main" val="300236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Hinzufügen eines Konstruktors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260848"/>
          </a:xfrm>
        </p:spPr>
        <p:txBody>
          <a:bodyPr>
            <a:normAutofit/>
          </a:bodyPr>
          <a:lstStyle/>
          <a:p>
            <a:r>
              <a:rPr lang="de-DE" sz="2400" dirty="0"/>
              <a:t>Konstruktor – Name für die Methode, die mit dem Instanzieren, z.B. per </a:t>
            </a:r>
            <a:r>
              <a:rPr lang="de-DE" sz="2400" b="1" dirty="0"/>
              <a:t>new()</a:t>
            </a:r>
            <a:r>
              <a:rPr lang="de-DE" sz="2400" dirty="0"/>
              <a:t>, automatisch ausgeführt wird</a:t>
            </a:r>
          </a:p>
          <a:p>
            <a:r>
              <a:rPr lang="de-DE" sz="2400" dirty="0"/>
              <a:t>Hier erhalten z.B. Properties ihre Werte</a:t>
            </a:r>
          </a:p>
          <a:p>
            <a:r>
              <a:rPr lang="de-DE" sz="2400" b="1" dirty="0"/>
              <a:t>Wichtig</a:t>
            </a:r>
            <a:r>
              <a:rPr lang="de-DE" sz="2400" dirty="0"/>
              <a:t>: Innerhalb der Klassendefinition werden alle Members über $this angesprochen</a:t>
            </a:r>
          </a:p>
        </p:txBody>
      </p:sp>
      <p:sp>
        <p:nvSpPr>
          <p:cNvPr id="6" name="Textfeld 5"/>
          <p:cNvSpPr txBox="1">
            <a:spLocks noChangeArrowheads="1"/>
          </p:cNvSpPr>
          <p:nvPr/>
        </p:nvSpPr>
        <p:spPr bwMode="auto">
          <a:xfrm>
            <a:off x="971600" y="3933056"/>
            <a:ext cx="7392588" cy="23613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600" dirty="0"/>
              <a:t>class Server</a:t>
            </a:r>
          </a:p>
          <a:p>
            <a:r>
              <a:rPr lang="de-DE" sz="1600" dirty="0"/>
              <a:t>{</a:t>
            </a:r>
          </a:p>
          <a:p>
            <a:r>
              <a:rPr lang="de-DE" sz="1600" dirty="0"/>
              <a:t>   [Int]$ServerId</a:t>
            </a:r>
          </a:p>
          <a:p>
            <a:r>
              <a:rPr lang="de-DE" sz="1600" dirty="0"/>
              <a:t>    </a:t>
            </a:r>
          </a:p>
          <a:p>
            <a:r>
              <a:rPr lang="de-DE" sz="1600" dirty="0"/>
              <a:t>   Server([String]$Id)</a:t>
            </a:r>
          </a:p>
          <a:p>
            <a:r>
              <a:rPr lang="de-DE" sz="1600" dirty="0"/>
              <a:t>   {</a:t>
            </a:r>
            <a:br>
              <a:rPr lang="de-DE" sz="1600" dirty="0"/>
            </a:br>
            <a:r>
              <a:rPr lang="de-DE" sz="1600" dirty="0"/>
              <a:t>     $this.ServerId = $Id</a:t>
            </a:r>
            <a:br>
              <a:rPr lang="de-DE" sz="1600" dirty="0"/>
            </a:br>
            <a:r>
              <a:rPr lang="de-DE" sz="1600" dirty="0"/>
              <a:t>   }</a:t>
            </a:r>
          </a:p>
          <a:p>
            <a:r>
              <a:rPr lang="de-DE" sz="1600" dirty="0"/>
              <a:t>}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71600" y="3645024"/>
            <a:ext cx="7416824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9pPr>
          </a:lstStyle>
          <a:p>
            <a:r>
              <a:rPr lang="de-DE" dirty="0"/>
              <a:t>Klasse mit Konstruktor</a:t>
            </a:r>
          </a:p>
        </p:txBody>
      </p:sp>
    </p:spTree>
    <p:extLst>
      <p:ext uri="{BB962C8B-B14F-4D97-AF65-F5344CB8AC3E}">
        <p14:creationId xmlns:p14="http://schemas.microsoft.com/office/powerpoint/2010/main" val="139741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Hinzufügen von Eigenschaften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Eine Eigenschaft ist lediglich eine Variable innerhalb der Klassendefinition</a:t>
            </a:r>
          </a:p>
          <a:p>
            <a:r>
              <a:rPr lang="de-DE" sz="2400" dirty="0"/>
              <a:t>Ein Typ ist „Pflicht“ (ansonsten [Object]</a:t>
            </a:r>
          </a:p>
          <a:p>
            <a:r>
              <a:rPr lang="de-DE" sz="2400" dirty="0"/>
              <a:t>Es gibt kein get/set und keinen expliziten Gültigkeitsbereich</a:t>
            </a:r>
          </a:p>
          <a:p>
            <a:r>
              <a:rPr lang="de-DE" sz="2400" b="1" dirty="0"/>
              <a:t>Wichtig</a:t>
            </a:r>
            <a:r>
              <a:rPr lang="de-DE" sz="2400" dirty="0"/>
              <a:t>: Innerhalb der Klassendefinition werden Variablen über </a:t>
            </a:r>
            <a:r>
              <a:rPr lang="de-DE" sz="2400" b="1" dirty="0"/>
              <a:t>$this </a:t>
            </a:r>
            <a:r>
              <a:rPr lang="de-DE" sz="2400" dirty="0"/>
              <a:t>angesprochen</a:t>
            </a:r>
          </a:p>
        </p:txBody>
      </p:sp>
    </p:spTree>
    <p:extLst>
      <p:ext uri="{BB962C8B-B14F-4D97-AF65-F5344CB8AC3E}">
        <p14:creationId xmlns:p14="http://schemas.microsoft.com/office/powerpoint/2010/main" val="50990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Hinzufügen von Methoden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1560" y="1600200"/>
            <a:ext cx="8153400" cy="1900808"/>
          </a:xfrm>
        </p:spPr>
        <p:txBody>
          <a:bodyPr>
            <a:normAutofit fontScale="92500" lnSpcReduction="10000"/>
          </a:bodyPr>
          <a:lstStyle/>
          <a:p>
            <a:r>
              <a:rPr lang="de-DE" sz="2400" dirty="0"/>
              <a:t>Eine Methode ist ein Scriptblock mit einem Datentyp, einem Namen und optionalen Parametern</a:t>
            </a:r>
          </a:p>
          <a:p>
            <a:r>
              <a:rPr lang="de-DE" sz="2400" dirty="0"/>
              <a:t>Der Datentyp ist „Pflicht“ – gibt eine Methode nichts zurück, sollte </a:t>
            </a:r>
            <a:r>
              <a:rPr lang="de-DE" sz="2400" i="1" dirty="0"/>
              <a:t>[void] </a:t>
            </a:r>
            <a:r>
              <a:rPr lang="de-DE" sz="2400" dirty="0"/>
              <a:t>vor dem Namen angegeben werden</a:t>
            </a:r>
          </a:p>
          <a:p>
            <a:r>
              <a:rPr lang="de-DE" sz="2400" dirty="0"/>
              <a:t>Rückgaben immer per </a:t>
            </a:r>
            <a:r>
              <a:rPr lang="de-DE" sz="2400" b="1" dirty="0" err="1"/>
              <a:t>return</a:t>
            </a:r>
            <a:r>
              <a:rPr lang="de-DE" sz="2400" dirty="0"/>
              <a:t>-Befehl</a:t>
            </a:r>
          </a:p>
        </p:txBody>
      </p:sp>
      <p:sp>
        <p:nvSpPr>
          <p:cNvPr id="6" name="Textfeld 5"/>
          <p:cNvSpPr txBox="1">
            <a:spLocks noChangeArrowheads="1"/>
          </p:cNvSpPr>
          <p:nvPr/>
        </p:nvSpPr>
        <p:spPr bwMode="auto">
          <a:xfrm>
            <a:off x="971600" y="3947922"/>
            <a:ext cx="7392588" cy="23613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600" dirty="0"/>
              <a:t>class Server</a:t>
            </a:r>
          </a:p>
          <a:p>
            <a:r>
              <a:rPr lang="de-DE" sz="1600" dirty="0"/>
              <a:t>{</a:t>
            </a:r>
          </a:p>
          <a:p>
            <a:r>
              <a:rPr lang="de-DE" sz="1600" dirty="0"/>
              <a:t>  [</a:t>
            </a:r>
            <a:r>
              <a:rPr lang="de-DE" sz="1600" dirty="0" err="1"/>
              <a:t>ServerStatus</a:t>
            </a:r>
            <a:r>
              <a:rPr lang="de-DE" sz="1600" dirty="0"/>
              <a:t>]$Status</a:t>
            </a:r>
          </a:p>
          <a:p>
            <a:endParaRPr lang="de-DE" sz="1600" dirty="0"/>
          </a:p>
          <a:p>
            <a:r>
              <a:rPr lang="de-DE" sz="1600" dirty="0"/>
              <a:t>  [void]Initialize()</a:t>
            </a:r>
          </a:p>
          <a:p>
            <a:r>
              <a:rPr lang="de-DE" sz="1600" dirty="0"/>
              <a:t>  {</a:t>
            </a:r>
          </a:p>
          <a:p>
            <a:r>
              <a:rPr lang="de-DE" sz="1600" dirty="0"/>
              <a:t>    $this.Status = [ServerStatus]::Initialized</a:t>
            </a:r>
          </a:p>
          <a:p>
            <a:r>
              <a:rPr lang="de-DE" sz="1600" dirty="0"/>
              <a:t>  }</a:t>
            </a:r>
          </a:p>
          <a:p>
            <a:r>
              <a:rPr lang="de-DE" sz="1600" dirty="0"/>
              <a:t>}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71600" y="3659890"/>
            <a:ext cx="7416824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9pPr>
          </a:lstStyle>
          <a:p>
            <a:r>
              <a:rPr lang="de-DE" dirty="0"/>
              <a:t>Klasse mit Methode</a:t>
            </a:r>
          </a:p>
        </p:txBody>
      </p:sp>
    </p:spTree>
    <p:extLst>
      <p:ext uri="{BB962C8B-B14F-4D97-AF65-F5344CB8AC3E}">
        <p14:creationId xmlns:p14="http://schemas.microsoft.com/office/powerpoint/2010/main" val="201295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Hinzufügen von Enumerationen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972816"/>
          </a:xfrm>
        </p:spPr>
        <p:txBody>
          <a:bodyPr>
            <a:normAutofit/>
          </a:bodyPr>
          <a:lstStyle/>
          <a:p>
            <a:r>
              <a:rPr lang="de-DE" sz="2400" dirty="0"/>
              <a:t>Enumeration – fasst Konstanten mit einem Namen zusammen</a:t>
            </a:r>
          </a:p>
          <a:p>
            <a:r>
              <a:rPr lang="de-DE" sz="2400" dirty="0"/>
              <a:t>Eigener Typ – wird mit dem </a:t>
            </a:r>
            <a:r>
              <a:rPr lang="de-DE" sz="2400" b="1" dirty="0"/>
              <a:t>enum</a:t>
            </a:r>
            <a:r>
              <a:rPr lang="de-DE" sz="2400" dirty="0"/>
              <a:t>-Befehl definiert</a:t>
            </a:r>
          </a:p>
          <a:p>
            <a:r>
              <a:rPr lang="de-DE" sz="2400" dirty="0"/>
              <a:t>Grundsätzlich praktisch – ein </a:t>
            </a:r>
            <a:r>
              <a:rPr lang="de-DE" sz="2400" i="1" dirty="0"/>
              <a:t>[ServerStatus]</a:t>
            </a:r>
            <a:r>
              <a:rPr lang="de-DE" sz="2400" dirty="0"/>
              <a:t> ist besser als </a:t>
            </a:r>
            <a:r>
              <a:rPr lang="de-DE" sz="2400" i="1" dirty="0"/>
              <a:t>[String] </a:t>
            </a:r>
            <a:r>
              <a:rPr lang="de-DE" sz="2400" dirty="0"/>
              <a:t>oder </a:t>
            </a:r>
            <a:r>
              <a:rPr lang="de-DE" sz="2400" i="1" dirty="0"/>
              <a:t>[Int]</a:t>
            </a:r>
          </a:p>
        </p:txBody>
      </p:sp>
      <p:sp>
        <p:nvSpPr>
          <p:cNvPr id="6" name="Textfeld 5"/>
          <p:cNvSpPr txBox="1">
            <a:spLocks noChangeArrowheads="1"/>
          </p:cNvSpPr>
          <p:nvPr/>
        </p:nvSpPr>
        <p:spPr bwMode="auto">
          <a:xfrm>
            <a:off x="971600" y="3843777"/>
            <a:ext cx="7392588" cy="1868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600" dirty="0"/>
              <a:t>enum ServerSize</a:t>
            </a:r>
          </a:p>
          <a:p>
            <a:r>
              <a:rPr lang="de-DE" sz="1600" dirty="0"/>
              <a:t>{</a:t>
            </a:r>
          </a:p>
          <a:p>
            <a:r>
              <a:rPr lang="de-DE" sz="1600" dirty="0"/>
              <a:t>   Small</a:t>
            </a:r>
          </a:p>
          <a:p>
            <a:r>
              <a:rPr lang="de-DE" sz="1600" dirty="0"/>
              <a:t>   Medium</a:t>
            </a:r>
          </a:p>
          <a:p>
            <a:r>
              <a:rPr lang="de-DE" sz="1600" dirty="0"/>
              <a:t>   Large</a:t>
            </a:r>
          </a:p>
          <a:p>
            <a:r>
              <a:rPr lang="de-DE" sz="1600" dirty="0"/>
              <a:t>}</a:t>
            </a:r>
          </a:p>
          <a:p>
            <a:r>
              <a:rPr lang="de-DE" sz="1600" dirty="0"/>
              <a:t>  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71600" y="3555745"/>
            <a:ext cx="7416824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9pPr>
          </a:lstStyle>
          <a:p>
            <a:r>
              <a:rPr lang="de-DE" dirty="0"/>
              <a:t>Enumerationskonstante</a:t>
            </a:r>
          </a:p>
        </p:txBody>
      </p:sp>
    </p:spTree>
    <p:extLst>
      <p:ext uri="{BB962C8B-B14F-4D97-AF65-F5344CB8AC3E}">
        <p14:creationId xmlns:p14="http://schemas.microsoft.com/office/powerpoint/2010/main" val="312698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Klassen ableiten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r>
              <a:rPr lang="de-DE" sz="2400" dirty="0"/>
              <a:t>Eine Klasse kann sich von einer anderen Klasse ableiten</a:t>
            </a:r>
          </a:p>
          <a:p>
            <a:r>
              <a:rPr lang="de-DE" sz="2400" dirty="0"/>
              <a:t>Sie übernimmt dadurch alle Members der Basisklasse</a:t>
            </a:r>
          </a:p>
          <a:p>
            <a:r>
              <a:rPr lang="de-DE" sz="2400" b="1" dirty="0" smtClean="0"/>
              <a:t>Vorteil</a:t>
            </a:r>
            <a:r>
              <a:rPr lang="de-DE" sz="2400" dirty="0" smtClean="0"/>
              <a:t>: </a:t>
            </a:r>
            <a:r>
              <a:rPr lang="de-DE" sz="2400" dirty="0"/>
              <a:t>Ein Satz von Members muss nur nur einmal definiert werden</a:t>
            </a:r>
          </a:p>
          <a:p>
            <a:r>
              <a:rPr lang="de-DE" sz="2400" dirty="0"/>
              <a:t>Die Basisklasse kann auch eine .</a:t>
            </a:r>
            <a:r>
              <a:rPr lang="de-DE" sz="2400" dirty="0" smtClean="0"/>
              <a:t>Net-Klasse </a:t>
            </a:r>
            <a:r>
              <a:rPr lang="de-DE" sz="2400" dirty="0"/>
              <a:t>sein</a:t>
            </a:r>
          </a:p>
        </p:txBody>
      </p:sp>
      <p:sp>
        <p:nvSpPr>
          <p:cNvPr id="6" name="Textfeld 5"/>
          <p:cNvSpPr txBox="1">
            <a:spLocks noChangeArrowheads="1"/>
          </p:cNvSpPr>
          <p:nvPr/>
        </p:nvSpPr>
        <p:spPr bwMode="auto">
          <a:xfrm>
            <a:off x="971600" y="4224341"/>
            <a:ext cx="7392588" cy="1868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600" dirty="0"/>
              <a:t>class SpezialServer : Server</a:t>
            </a:r>
          </a:p>
          <a:p>
            <a:r>
              <a:rPr lang="de-DE" sz="1600" dirty="0"/>
              <a:t>{</a:t>
            </a:r>
          </a:p>
          <a:p>
            <a:r>
              <a:rPr lang="de-DE" sz="1600" dirty="0"/>
              <a:t>  [void]GetStatus()</a:t>
            </a:r>
          </a:p>
          <a:p>
            <a:r>
              <a:rPr lang="de-DE" sz="1600" dirty="0"/>
              <a:t>  {</a:t>
            </a:r>
          </a:p>
          <a:p>
            <a:r>
              <a:rPr lang="de-DE" sz="1600" dirty="0"/>
              <a:t>    return $this.Status</a:t>
            </a:r>
          </a:p>
          <a:p>
            <a:r>
              <a:rPr lang="de-DE" sz="1600" dirty="0"/>
              <a:t>  }</a:t>
            </a:r>
          </a:p>
          <a:p>
            <a:r>
              <a:rPr lang="de-DE" sz="1600" dirty="0"/>
              <a:t>}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71600" y="3913311"/>
            <a:ext cx="7416824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9pPr>
          </a:lstStyle>
          <a:p>
            <a:r>
              <a:rPr lang="de-DE" dirty="0"/>
              <a:t>Abgleitete Klasse</a:t>
            </a:r>
          </a:p>
        </p:txBody>
      </p:sp>
    </p:spTree>
    <p:extLst>
      <p:ext uri="{BB962C8B-B14F-4D97-AF65-F5344CB8AC3E}">
        <p14:creationId xmlns:p14="http://schemas.microsoft.com/office/powerpoint/2010/main" val="278509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Überschreiben von Methoden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828800"/>
          </a:xfrm>
        </p:spPr>
        <p:txBody>
          <a:bodyPr>
            <a:normAutofit/>
          </a:bodyPr>
          <a:lstStyle/>
          <a:p>
            <a:r>
              <a:rPr lang="de-DE" sz="2400" dirty="0"/>
              <a:t>In einer abgeleiteten Klasse können Methoden der Basisklasse ersetzt werden -&gt; Überschreiben</a:t>
            </a:r>
          </a:p>
          <a:p>
            <a:r>
              <a:rPr lang="de-DE" sz="2400" b="1" dirty="0"/>
              <a:t>Vorteil</a:t>
            </a:r>
            <a:r>
              <a:rPr lang="de-DE" sz="2400" dirty="0"/>
              <a:t>: Mehr Flexibilität, da das „Verhalten“ in einer abgeleleiteten Klasse anders implementiert werden kann</a:t>
            </a:r>
          </a:p>
        </p:txBody>
      </p:sp>
      <p:sp>
        <p:nvSpPr>
          <p:cNvPr id="6" name="Textfeld 5"/>
          <p:cNvSpPr txBox="1">
            <a:spLocks noChangeArrowheads="1"/>
          </p:cNvSpPr>
          <p:nvPr/>
        </p:nvSpPr>
        <p:spPr bwMode="auto">
          <a:xfrm>
            <a:off x="971600" y="3720285"/>
            <a:ext cx="7392588" cy="1868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600" dirty="0"/>
              <a:t>class SpezialServer : Server</a:t>
            </a:r>
          </a:p>
          <a:p>
            <a:r>
              <a:rPr lang="de-DE" sz="1600" dirty="0"/>
              <a:t>{</a:t>
            </a:r>
          </a:p>
          <a:p>
            <a:r>
              <a:rPr lang="de-DE" sz="1600" dirty="0"/>
              <a:t>  [void]Stop()</a:t>
            </a:r>
          </a:p>
          <a:p>
            <a:r>
              <a:rPr lang="de-DE" sz="1600" dirty="0"/>
              <a:t>  {</a:t>
            </a:r>
          </a:p>
          <a:p>
            <a:r>
              <a:rPr lang="de-DE" sz="1600" dirty="0"/>
              <a:t>    </a:t>
            </a:r>
          </a:p>
          <a:p>
            <a:r>
              <a:rPr lang="de-DE" sz="1600" dirty="0"/>
              <a:t>  }</a:t>
            </a:r>
          </a:p>
          <a:p>
            <a:r>
              <a:rPr lang="de-DE" sz="1600" dirty="0"/>
              <a:t>}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71600" y="3432253"/>
            <a:ext cx="7416824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9pPr>
          </a:lstStyle>
          <a:p>
            <a:r>
              <a:rPr lang="de-DE" dirty="0"/>
              <a:t>Methoden überschreiben</a:t>
            </a:r>
          </a:p>
        </p:txBody>
      </p:sp>
    </p:spTree>
    <p:extLst>
      <p:ext uri="{BB962C8B-B14F-4D97-AF65-F5344CB8AC3E}">
        <p14:creationId xmlns:p14="http://schemas.microsoft.com/office/powerpoint/2010/main" val="240733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Zusammenfassung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Der </a:t>
            </a:r>
            <a:r>
              <a:rPr lang="de-DE" sz="2400" b="1" dirty="0"/>
              <a:t>class</a:t>
            </a:r>
            <a:r>
              <a:rPr lang="de-DE" sz="2400" dirty="0"/>
              <a:t>-Befehl definiert eine Klasse (Typ)</a:t>
            </a:r>
          </a:p>
          <a:p>
            <a:r>
              <a:rPr lang="de-DE" sz="2400" dirty="0"/>
              <a:t>Eine Klasse besitzt in der Regel Members und einen Konstruktor</a:t>
            </a:r>
          </a:p>
          <a:p>
            <a:r>
              <a:rPr lang="de-DE" sz="2400" dirty="0"/>
              <a:t>Eigenschaften und Methoden werden innerhalb der Klasse per $this angesprochen</a:t>
            </a:r>
          </a:p>
          <a:p>
            <a:r>
              <a:rPr lang="de-DE" sz="2400" dirty="0"/>
              <a:t>enums sind praktisch für Konstantenlisten</a:t>
            </a:r>
          </a:p>
          <a:p>
            <a:r>
              <a:rPr lang="de-DE" sz="2400" dirty="0"/>
              <a:t>Klassen können auch abgeleitet und Methoden in abgeleiteten Klassen überschrieben werden</a:t>
            </a:r>
          </a:p>
        </p:txBody>
      </p:sp>
    </p:spTree>
    <p:extLst>
      <p:ext uri="{BB962C8B-B14F-4D97-AF65-F5344CB8AC3E}">
        <p14:creationId xmlns:p14="http://schemas.microsoft.com/office/powerpoint/2010/main" val="167177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Anlegen eines Profilskripts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28800"/>
            <a:ext cx="8153400" cy="1900808"/>
          </a:xfrm>
        </p:spPr>
        <p:txBody>
          <a:bodyPr>
            <a:noAutofit/>
          </a:bodyPr>
          <a:lstStyle/>
          <a:p>
            <a:r>
              <a:rPr lang="de-DE" sz="2200" dirty="0"/>
              <a:t>Das Profilskript wird automatisch bei jedem Start einer Host-Anwendung ausgeführt</a:t>
            </a:r>
          </a:p>
          <a:p>
            <a:r>
              <a:rPr lang="de-DE" sz="2200" dirty="0"/>
              <a:t>Muss einen festgelegten Namen besitzen und in einem festgelegten Verzeichnis abgelegt werden</a:t>
            </a:r>
          </a:p>
          <a:p>
            <a:r>
              <a:rPr lang="de-DE" sz="2200" b="1" dirty="0"/>
              <a:t>Beispiel</a:t>
            </a:r>
            <a:r>
              <a:rPr lang="de-DE" sz="2200" dirty="0"/>
              <a:t>: Profile.ps1 in %userprofile\documents\windowspowershell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861047"/>
            <a:ext cx="7848872" cy="201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823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Übung Nr. 7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sz="2600" dirty="0"/>
              <a:t>Umsetzen einer (sehr) einfachen Rechenzentrum-Simulation</a:t>
            </a:r>
          </a:p>
          <a:p>
            <a:r>
              <a:rPr lang="de-DE" sz="2600" dirty="0"/>
              <a:t>Es gibt eine Klasse </a:t>
            </a:r>
            <a:r>
              <a:rPr lang="de-DE" sz="2600" i="1" dirty="0"/>
              <a:t>PSRechenzentrum </a:t>
            </a:r>
          </a:p>
          <a:p>
            <a:r>
              <a:rPr lang="de-DE" sz="2600" dirty="0"/>
              <a:t>Es gibt eine Klasse </a:t>
            </a:r>
            <a:r>
              <a:rPr lang="de-DE" sz="2600" i="1" dirty="0"/>
              <a:t>PSServer</a:t>
            </a:r>
            <a:r>
              <a:rPr lang="de-DE" sz="2600" dirty="0"/>
              <a:t> mit Properties und Methoden (z.B. Start und Stop)</a:t>
            </a:r>
          </a:p>
          <a:p>
            <a:r>
              <a:rPr lang="de-DE" sz="2600" dirty="0"/>
              <a:t>Wie werden die PSServer-Objekte mit dem PSRechenzentrum-Objekt zusammengebracht?</a:t>
            </a:r>
          </a:p>
        </p:txBody>
      </p:sp>
    </p:spTree>
    <p:extLst>
      <p:ext uri="{BB962C8B-B14F-4D97-AF65-F5344CB8AC3E}">
        <p14:creationId xmlns:p14="http://schemas.microsoft.com/office/powerpoint/2010/main" val="281506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Lektion 11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.NET-Funktionalität verwenden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868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Themen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595933"/>
            <a:ext cx="8229600" cy="4065315"/>
          </a:xfrm>
        </p:spPr>
        <p:txBody>
          <a:bodyPr>
            <a:normAutofit/>
          </a:bodyPr>
          <a:lstStyle/>
          <a:p>
            <a:r>
              <a:rPr lang="de-DE" sz="2400" dirty="0"/>
              <a:t>Die Rolle der .NET-Laufzeit</a:t>
            </a:r>
          </a:p>
          <a:p>
            <a:r>
              <a:rPr lang="de-DE" sz="2400" dirty="0"/>
              <a:t>Funktionen der .NET-Laufzeit benutzen</a:t>
            </a:r>
          </a:p>
          <a:p>
            <a:r>
              <a:rPr lang="de-DE" sz="2400" dirty="0"/>
              <a:t>Instanzen-Member und statische Member</a:t>
            </a:r>
          </a:p>
          <a:p>
            <a:r>
              <a:rPr lang="de-DE" sz="2400" dirty="0"/>
              <a:t>Statische Member auflisten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9612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Die Rolle der .NET-Laufzeit (1)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de-DE" sz="2400" dirty="0"/>
              <a:t>Laufzeit (-umgebung)  = Eine Reihe von Dateien, eine Bibliothek (Dateien) mit aufrufbaren Funktionen, die die Grundlage für die Ausführung von Anwendungen sind</a:t>
            </a:r>
          </a:p>
          <a:p>
            <a:r>
              <a:rPr lang="de-DE" sz="2400" dirty="0"/>
              <a:t>Die .NET-Laufzeit = stammt von Microsoft und ist Teil des .NET Framework</a:t>
            </a:r>
          </a:p>
          <a:p>
            <a:r>
              <a:rPr lang="de-DE" sz="2400" dirty="0"/>
              <a:t>Das .NET Framework ist seit Windows 7 ein fester Bestandteil des Betriebssystems</a:t>
            </a:r>
          </a:p>
          <a:p>
            <a:r>
              <a:rPr lang="de-DE" sz="2400" dirty="0"/>
              <a:t>Es gibt verschiedene Versionen – aktuell ist .NET 6</a:t>
            </a:r>
          </a:p>
          <a:p>
            <a:r>
              <a:rPr lang="de-DE" sz="2400" dirty="0"/>
              <a:t>Die </a:t>
            </a:r>
            <a:r>
              <a:rPr lang="de-DE" sz="2400" dirty="0" err="1"/>
              <a:t>PowerShell</a:t>
            </a:r>
            <a:r>
              <a:rPr lang="de-DE" sz="2400" dirty="0"/>
              <a:t> 5.1 basiert auf der Version 4.5 der .NET Laufzeit</a:t>
            </a:r>
          </a:p>
          <a:p>
            <a:pPr lvl="1"/>
            <a:r>
              <a:rPr lang="de-DE" sz="2100" dirty="0"/>
              <a:t>Alle auf .NET 4.0 folgenden Versionen umfassen auch die niedrigeren Versionen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306208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Rolle der .NET-Laufzeit (2)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805" y="1844824"/>
            <a:ext cx="4234009" cy="165618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</p:pic>
      <p:sp>
        <p:nvSpPr>
          <p:cNvPr id="5" name="Abgerundetes Rechteck 4"/>
          <p:cNvSpPr/>
          <p:nvPr/>
        </p:nvSpPr>
        <p:spPr>
          <a:xfrm>
            <a:off x="3179804" y="3762934"/>
            <a:ext cx="4848579" cy="67585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System.Management.Automation.dll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39552" y="1855946"/>
            <a:ext cx="2184557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dirty="0" err="1"/>
              <a:t>PowerShell</a:t>
            </a:r>
            <a:r>
              <a:rPr lang="de-DE" sz="1600" dirty="0"/>
              <a:t>-Host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3179804" y="4869160"/>
            <a:ext cx="4848579" cy="79208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Assembly</a:t>
            </a:r>
            <a:r>
              <a:rPr lang="de-DE" dirty="0"/>
              <a:t>-Dateien im Global </a:t>
            </a:r>
            <a:r>
              <a:rPr lang="de-DE" dirty="0" err="1"/>
              <a:t>Assembly</a:t>
            </a:r>
            <a:r>
              <a:rPr lang="de-DE" dirty="0"/>
              <a:t> Cache (GAC)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39552" y="3738518"/>
            <a:ext cx="2184557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dirty="0"/>
              <a:t>PowerShell-Laufzeit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539551" y="4904996"/>
            <a:ext cx="2184557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600" dirty="0"/>
              <a:t>.NET-Laufzeit</a:t>
            </a: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250527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>
                <a:latin typeface="Arial" charset="0"/>
                <a:cs typeface="Arial" charset="0"/>
              </a:rPr>
              <a:t>Funktionen der .NET-Laufzeit benutzen</a:t>
            </a: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13825"/>
            <a:ext cx="8229600" cy="4119431"/>
          </a:xfrm>
        </p:spPr>
        <p:txBody>
          <a:bodyPr>
            <a:normAutofit/>
          </a:bodyPr>
          <a:lstStyle/>
          <a:p>
            <a:r>
              <a:rPr lang="de-DE" sz="2400" dirty="0"/>
              <a:t>.NET-Laufzeit = mehrere Dutzend Dateien (auch Assemblies genannt) im .NET-Verzeichnis</a:t>
            </a:r>
          </a:p>
          <a:p>
            <a:r>
              <a:rPr lang="de-DE" sz="2400" dirty="0"/>
              <a:t>Enthalten Klassen, deren Funktionen (Methoden) in einem </a:t>
            </a:r>
            <a:r>
              <a:rPr lang="de-DE" sz="2400" dirty="0" err="1"/>
              <a:t>PowerShell</a:t>
            </a:r>
            <a:r>
              <a:rPr lang="de-DE" sz="2400" dirty="0"/>
              <a:t>-Befehl aufgerufen werden</a:t>
            </a:r>
          </a:p>
          <a:p>
            <a:r>
              <a:rPr lang="de-DE" sz="2400" dirty="0"/>
              <a:t>Die „.NET-Funktionen“ ergänzen den Befehlssatz der </a:t>
            </a:r>
            <a:r>
              <a:rPr lang="de-DE" sz="2400" dirty="0" err="1"/>
              <a:t>PowerShell</a:t>
            </a:r>
            <a:endParaRPr lang="de-DE" sz="2400" dirty="0"/>
          </a:p>
          <a:p>
            <a:r>
              <a:rPr lang="de-DE" sz="2400" dirty="0"/>
              <a:t>Der Aufruf ist grundsätzlich einfach</a:t>
            </a:r>
          </a:p>
          <a:p>
            <a:endParaRPr lang="de-DE" sz="2400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116898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Beispiel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In der Regel mit dem Namen eines Typs (Klasse) ein neues Objekt per </a:t>
            </a:r>
            <a:r>
              <a:rPr lang="de-DE" sz="2400" b="1" dirty="0"/>
              <a:t>New-</a:t>
            </a:r>
            <a:r>
              <a:rPr lang="de-DE" sz="2400" b="1" dirty="0" err="1"/>
              <a:t>Object</a:t>
            </a:r>
            <a:r>
              <a:rPr lang="de-DE" sz="2400" dirty="0"/>
              <a:t> angelegt</a:t>
            </a:r>
          </a:p>
          <a:p>
            <a:endParaRPr lang="de-DE" sz="2400" dirty="0"/>
          </a:p>
        </p:txBody>
      </p:sp>
      <p:sp>
        <p:nvSpPr>
          <p:cNvPr id="6" name="Textfeld 5"/>
          <p:cNvSpPr txBox="1">
            <a:spLocks noChangeArrowheads="1"/>
          </p:cNvSpPr>
          <p:nvPr/>
        </p:nvSpPr>
        <p:spPr bwMode="auto">
          <a:xfrm>
            <a:off x="829120" y="3074063"/>
            <a:ext cx="8207375" cy="6378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600" dirty="0"/>
              <a:t>$WC = New-</a:t>
            </a:r>
            <a:r>
              <a:rPr lang="de-DE" sz="1600" dirty="0" err="1"/>
              <a:t>Object</a:t>
            </a:r>
            <a:r>
              <a:rPr lang="de-DE" sz="1600" dirty="0"/>
              <a:t> –</a:t>
            </a:r>
            <a:r>
              <a:rPr lang="de-DE" sz="1600" dirty="0" err="1"/>
              <a:t>TypeName</a:t>
            </a:r>
            <a:r>
              <a:rPr lang="de-DE" sz="1600" dirty="0"/>
              <a:t> </a:t>
            </a:r>
            <a:r>
              <a:rPr lang="de-DE" sz="1600" dirty="0" err="1"/>
              <a:t>System.Net.WebClient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>$</a:t>
            </a:r>
            <a:r>
              <a:rPr lang="de-DE" sz="1600" dirty="0" err="1"/>
              <a:t>WC.DownloadString</a:t>
            </a:r>
            <a:r>
              <a:rPr lang="de-DE" sz="1600" dirty="0"/>
              <a:t>("http://poshadmin.de")</a:t>
            </a:r>
          </a:p>
        </p:txBody>
      </p:sp>
      <p:sp>
        <p:nvSpPr>
          <p:cNvPr id="7" name="Textfeld 2"/>
          <p:cNvSpPr txBox="1">
            <a:spLocks noChangeArrowheads="1"/>
          </p:cNvSpPr>
          <p:nvPr/>
        </p:nvSpPr>
        <p:spPr bwMode="auto">
          <a:xfrm>
            <a:off x="818008" y="2708920"/>
            <a:ext cx="8218488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1400" dirty="0">
                <a:solidFill>
                  <a:schemeClr val="bg1"/>
                </a:solidFill>
              </a:rPr>
              <a:t>Beispiel: Download einer Webseite</a:t>
            </a:r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4385786" y="3429166"/>
            <a:ext cx="0" cy="59738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3521690" y="3933056"/>
            <a:ext cx="3786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Klasse mit vorangestelltem Namespace</a:t>
            </a:r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1505466" y="3659999"/>
            <a:ext cx="0" cy="36655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857394" y="3954542"/>
            <a:ext cx="1872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Instanzenmethode</a:t>
            </a: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2009522" y="3429166"/>
            <a:ext cx="0" cy="102943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857394" y="4314582"/>
            <a:ext cx="3139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macht aus der Klasse ein Objekt</a:t>
            </a:r>
          </a:p>
        </p:txBody>
      </p:sp>
      <p:sp>
        <p:nvSpPr>
          <p:cNvPr id="14" name="Textfeld 13"/>
          <p:cNvSpPr txBox="1">
            <a:spLocks noChangeArrowheads="1"/>
          </p:cNvSpPr>
          <p:nvPr/>
        </p:nvSpPr>
        <p:spPr bwMode="auto">
          <a:xfrm>
            <a:off x="3275856" y="5219403"/>
            <a:ext cx="5714376" cy="6378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600" dirty="0"/>
              <a:t>$WC = [</a:t>
            </a:r>
            <a:r>
              <a:rPr lang="de-DE" sz="1600" dirty="0" err="1"/>
              <a:t>System.Net.WebClient</a:t>
            </a:r>
            <a:r>
              <a:rPr lang="de-DE" sz="1600" dirty="0"/>
              <a:t>]:</a:t>
            </a:r>
            <a:r>
              <a:rPr lang="de-DE" sz="1600" dirty="0" err="1"/>
              <a:t>new</a:t>
            </a:r>
            <a:r>
              <a:rPr lang="de-DE" sz="1600" dirty="0"/>
              <a:t>()</a:t>
            </a:r>
            <a:br>
              <a:rPr lang="de-DE" sz="1600" dirty="0"/>
            </a:br>
            <a:r>
              <a:rPr lang="de-DE" sz="1600" dirty="0"/>
              <a:t>$</a:t>
            </a:r>
            <a:r>
              <a:rPr lang="de-DE" sz="1600" dirty="0" err="1"/>
              <a:t>WC.DownloadString</a:t>
            </a:r>
            <a:r>
              <a:rPr lang="de-DE" sz="1600" dirty="0"/>
              <a:t>("http://poshadmin.de")</a:t>
            </a:r>
          </a:p>
        </p:txBody>
      </p:sp>
      <p:sp>
        <p:nvSpPr>
          <p:cNvPr id="15" name="Textfeld 2"/>
          <p:cNvSpPr txBox="1">
            <a:spLocks noChangeArrowheads="1"/>
          </p:cNvSpPr>
          <p:nvPr/>
        </p:nvSpPr>
        <p:spPr bwMode="auto">
          <a:xfrm>
            <a:off x="3279840" y="4869160"/>
            <a:ext cx="5710392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1400" dirty="0">
                <a:solidFill>
                  <a:schemeClr val="bg1"/>
                </a:solidFill>
              </a:rPr>
              <a:t>Beispiel: Die statische New-Methode des Typs als Alternative</a:t>
            </a:r>
          </a:p>
        </p:txBody>
      </p:sp>
    </p:spTree>
    <p:extLst>
      <p:ext uri="{BB962C8B-B14F-4D97-AF65-F5344CB8AC3E}">
        <p14:creationId xmlns:p14="http://schemas.microsoft.com/office/powerpoint/2010/main" val="171458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Instanzen-Member und statische Member</a:t>
            </a: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392488"/>
          </a:xfrm>
        </p:spPr>
        <p:txBody>
          <a:bodyPr>
            <a:noAutofit/>
          </a:bodyPr>
          <a:lstStyle/>
          <a:p>
            <a:r>
              <a:rPr lang="de-DE" sz="2000" dirty="0"/>
              <a:t>Eine Klasse (Typ) kann zwei Sorten von Members (Eigenschaften und Methoden) besitzen</a:t>
            </a:r>
          </a:p>
          <a:p>
            <a:pPr lvl="1"/>
            <a:r>
              <a:rPr lang="de-DE" sz="2000" dirty="0"/>
              <a:t>Instanzen-Member</a:t>
            </a:r>
          </a:p>
          <a:p>
            <a:pPr lvl="1"/>
            <a:r>
              <a:rPr lang="de-DE" sz="2000" dirty="0"/>
              <a:t>Statische Member</a:t>
            </a:r>
          </a:p>
          <a:p>
            <a:r>
              <a:rPr lang="de-DE" sz="2000" dirty="0"/>
              <a:t>Instanz-Member</a:t>
            </a:r>
          </a:p>
          <a:p>
            <a:pPr lvl="1"/>
            <a:r>
              <a:rPr lang="de-DE" sz="2000" dirty="0"/>
              <a:t>Klasse muss per </a:t>
            </a:r>
            <a:r>
              <a:rPr lang="de-DE" sz="2000" b="1" dirty="0"/>
              <a:t>New-</a:t>
            </a:r>
            <a:r>
              <a:rPr lang="de-DE" sz="2000" b="1" dirty="0" err="1"/>
              <a:t>Object</a:t>
            </a:r>
            <a:r>
              <a:rPr lang="de-DE" sz="2000" dirty="0"/>
              <a:t> als Objekt angelegt werden</a:t>
            </a:r>
          </a:p>
          <a:p>
            <a:r>
              <a:rPr lang="de-DE" sz="2000" dirty="0"/>
              <a:t>Statische Member</a:t>
            </a:r>
          </a:p>
          <a:p>
            <a:pPr lvl="1"/>
            <a:r>
              <a:rPr lang="de-DE" sz="2000" dirty="0"/>
              <a:t>Das Member wird direkt über die Klasse aufgerufen</a:t>
            </a:r>
          </a:p>
          <a:p>
            <a:r>
              <a:rPr lang="de-DE" sz="2000" dirty="0"/>
              <a:t>Ob ein Member statisch ist oder ein Instanzen-Member erfährt man z.B. aus der Dokumentation der Klasse</a:t>
            </a:r>
          </a:p>
          <a:p>
            <a:endParaRPr lang="de-DE" sz="200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114345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Statische Member auflisten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562309" y="1583901"/>
            <a:ext cx="8229600" cy="4653411"/>
          </a:xfrm>
        </p:spPr>
        <p:txBody>
          <a:bodyPr>
            <a:normAutofit/>
          </a:bodyPr>
          <a:lstStyle/>
          <a:p>
            <a:r>
              <a:rPr lang="de-DE" sz="2400" b="1" dirty="0" err="1"/>
              <a:t>Get</a:t>
            </a:r>
            <a:r>
              <a:rPr lang="de-DE" sz="2400" b="1" dirty="0"/>
              <a:t>-Member</a:t>
            </a:r>
            <a:r>
              <a:rPr lang="de-DE" sz="2400" dirty="0"/>
              <a:t> – </a:t>
            </a:r>
            <a:r>
              <a:rPr lang="de-DE" sz="2400" dirty="0" err="1" smtClean="0"/>
              <a:t>Static</a:t>
            </a:r>
            <a:r>
              <a:rPr lang="de-DE" sz="2400" dirty="0" smtClean="0"/>
              <a:t>-Parameter </a:t>
            </a:r>
            <a:r>
              <a:rPr lang="de-DE" sz="2400" dirty="0"/>
              <a:t>listet die statischen Members auf</a:t>
            </a:r>
          </a:p>
          <a:p>
            <a:r>
              <a:rPr lang="de-DE" sz="2400" dirty="0"/>
              <a:t>Alternativ über das </a:t>
            </a:r>
            <a:r>
              <a:rPr lang="de-DE" sz="2400" dirty="0" err="1"/>
              <a:t>RuntimeType</a:t>
            </a:r>
            <a:r>
              <a:rPr lang="de-DE" sz="2400" dirty="0"/>
              <a:t>-Objekt und </a:t>
            </a:r>
            <a:r>
              <a:rPr lang="de-DE" sz="2400" dirty="0" err="1"/>
              <a:t>GetMembers</a:t>
            </a:r>
            <a:r>
              <a:rPr lang="de-DE" sz="2400" dirty="0"/>
              <a:t>()</a:t>
            </a:r>
          </a:p>
        </p:txBody>
      </p:sp>
      <p:sp>
        <p:nvSpPr>
          <p:cNvPr id="4" name="Textfeld 5"/>
          <p:cNvSpPr txBox="1">
            <a:spLocks noChangeArrowheads="1"/>
          </p:cNvSpPr>
          <p:nvPr/>
        </p:nvSpPr>
        <p:spPr bwMode="auto">
          <a:xfrm>
            <a:off x="406648" y="3683226"/>
            <a:ext cx="8207375" cy="6378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1600" dirty="0"/>
              <a:t>([</a:t>
            </a:r>
            <a:r>
              <a:rPr lang="en-US" sz="1600" dirty="0" err="1"/>
              <a:t>System.DateTime</a:t>
            </a:r>
            <a:r>
              <a:rPr lang="en-US" sz="1600" dirty="0"/>
              <a:t>].</a:t>
            </a:r>
            <a:r>
              <a:rPr lang="en-US" sz="1600" dirty="0" err="1"/>
              <a:t>GetMembers</a:t>
            </a:r>
            <a:r>
              <a:rPr lang="en-US" sz="1600" dirty="0"/>
              <a:t>() | Where-Object { $_.</a:t>
            </a:r>
            <a:r>
              <a:rPr lang="en-US" sz="1600" dirty="0" err="1"/>
              <a:t>IsStatic</a:t>
            </a:r>
            <a:r>
              <a:rPr lang="en-US" sz="1600" dirty="0"/>
              <a:t> -and $_.Name –</a:t>
            </a:r>
            <a:r>
              <a:rPr lang="en-US" sz="1600" dirty="0" err="1"/>
              <a:t>notlike</a:t>
            </a:r>
            <a:r>
              <a:rPr lang="en-US" sz="1600" dirty="0"/>
              <a:t> "*_*" }).Name | Sort-Object -Unique</a:t>
            </a:r>
            <a:endParaRPr lang="de-DE" sz="1600" dirty="0"/>
          </a:p>
        </p:txBody>
      </p:sp>
      <p:sp>
        <p:nvSpPr>
          <p:cNvPr id="5" name="Textfeld 2"/>
          <p:cNvSpPr txBox="1">
            <a:spLocks noChangeArrowheads="1"/>
          </p:cNvSpPr>
          <p:nvPr/>
        </p:nvSpPr>
        <p:spPr bwMode="auto">
          <a:xfrm>
            <a:off x="395536" y="3287306"/>
            <a:ext cx="8218488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1400" dirty="0">
                <a:solidFill>
                  <a:schemeClr val="bg1"/>
                </a:solidFill>
              </a:rPr>
              <a:t>Beispiel: Auflisten aller statischen Members der Klasse </a:t>
            </a:r>
            <a:r>
              <a:rPr lang="de-DE" sz="1400" dirty="0" err="1">
                <a:solidFill>
                  <a:schemeClr val="bg1"/>
                </a:solidFill>
              </a:rPr>
              <a:t>DateTime</a:t>
            </a:r>
            <a:endParaRPr lang="de-DE" sz="1400" dirty="0">
              <a:solidFill>
                <a:schemeClr val="bg1"/>
              </a:solidFill>
            </a:endParaRP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2627784" y="3940595"/>
            <a:ext cx="0" cy="64053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1814818" y="4489375"/>
            <a:ext cx="1677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Hole alle Members</a:t>
            </a:r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5076056" y="4007386"/>
            <a:ext cx="0" cy="44075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3916715" y="4448145"/>
            <a:ext cx="2095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Nur die statischen Members</a:t>
            </a:r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7164288" y="4007386"/>
            <a:ext cx="0" cy="5441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6156176" y="4520153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Bitte keine „seltsamen“ Members </a:t>
            </a:r>
          </a:p>
          <a:p>
            <a:r>
              <a:rPr lang="de-DE" sz="1200" dirty="0"/>
              <a:t>wie z.B. </a:t>
            </a:r>
            <a:r>
              <a:rPr lang="de-DE" sz="1200" dirty="0" err="1"/>
              <a:t>get_Now</a:t>
            </a:r>
            <a:endParaRPr lang="de-DE" sz="1200" dirty="0"/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27584" y="4221461"/>
            <a:ext cx="0" cy="145082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533433" y="5672281"/>
            <a:ext cx="5252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Von allen Methoden-Objekten nur den Namen</a:t>
            </a:r>
          </a:p>
        </p:txBody>
      </p:sp>
      <p:cxnSp>
        <p:nvCxnSpPr>
          <p:cNvPr id="14" name="Gerade Verbindung mit Pfeil 13"/>
          <p:cNvCxnSpPr/>
          <p:nvPr/>
        </p:nvCxnSpPr>
        <p:spPr>
          <a:xfrm>
            <a:off x="1547664" y="4144891"/>
            <a:ext cx="0" cy="95132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1403648" y="5024209"/>
            <a:ext cx="1827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Keine doppelten Namen</a:t>
            </a:r>
          </a:p>
        </p:txBody>
      </p:sp>
      <p:sp>
        <p:nvSpPr>
          <p:cNvPr id="20" name="Fußzeilenplatzhalt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280944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Zusammenfassung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69504"/>
            <a:ext cx="8153400" cy="4495800"/>
          </a:xfrm>
        </p:spPr>
        <p:txBody>
          <a:bodyPr>
            <a:normAutofit/>
          </a:bodyPr>
          <a:lstStyle/>
          <a:p>
            <a:r>
              <a:rPr lang="de-DE" sz="2400" dirty="0"/>
              <a:t>Die .NET-Laufzeit ist der Unterbau der PowerShell</a:t>
            </a:r>
          </a:p>
          <a:p>
            <a:r>
              <a:rPr lang="de-DE" sz="2400" dirty="0"/>
              <a:t>Für </a:t>
            </a:r>
            <a:r>
              <a:rPr lang="de-DE" sz="2400" dirty="0" err="1"/>
              <a:t>PowerShell</a:t>
            </a:r>
            <a:r>
              <a:rPr lang="de-DE" sz="2400" dirty="0"/>
              <a:t> 7.x ist es .NET Core bzw. .NET 6</a:t>
            </a:r>
          </a:p>
          <a:p>
            <a:r>
              <a:rPr lang="de-DE" sz="2400" dirty="0"/>
              <a:t>Die .NET-Laufzeit enthält eine Fülle von Typen mit Members</a:t>
            </a:r>
          </a:p>
          <a:p>
            <a:r>
              <a:rPr lang="de-DE" sz="2400" dirty="0"/>
              <a:t>Es gibt Instanzen-Members und statische Member</a:t>
            </a:r>
          </a:p>
          <a:p>
            <a:r>
              <a:rPr lang="de-DE" sz="2400" dirty="0"/>
              <a:t>Funktionen der .NET-Laufzeit sind eine sinnvolle Ergänzung zu den PowerShell-Commands</a:t>
            </a:r>
          </a:p>
          <a:p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295441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Lektion 1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Windows PowerShell oder </a:t>
            </a:r>
            <a:r>
              <a:rPr lang="de-DE" dirty="0" err="1"/>
              <a:t>PowerShell</a:t>
            </a:r>
            <a:r>
              <a:rPr lang="de-DE" dirty="0"/>
              <a:t> (Core)?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813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Übung Nr. 8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Gesucht ist eine Befehlsfolge, die zu einem Monat alle Daten (Mehrzahl von Datum) ausgibt, die kein Samstag oder Sonntag sind</a:t>
            </a:r>
          </a:p>
          <a:p>
            <a:r>
              <a:rPr lang="de-DE" sz="2400" b="1" dirty="0"/>
              <a:t>Tipp</a:t>
            </a:r>
            <a:r>
              <a:rPr lang="de-DE" sz="2400" dirty="0"/>
              <a:t>: Die </a:t>
            </a:r>
            <a:r>
              <a:rPr lang="de-DE" sz="2400" b="1" dirty="0" err="1"/>
              <a:t>DateTime</a:t>
            </a:r>
            <a:r>
              <a:rPr lang="de-DE" sz="2400" dirty="0"/>
              <a:t>-Klasse besitzt die Instanzen-Methode </a:t>
            </a:r>
            <a:r>
              <a:rPr lang="de-DE" sz="2400" b="1" dirty="0" err="1"/>
              <a:t>DayOfWeek</a:t>
            </a:r>
            <a:r>
              <a:rPr lang="de-DE" sz="2400" dirty="0"/>
              <a:t>, die für ein Datum eine Nummer für den Wochentag (z.B. 6=Samstag, 0=Sonntag) zurückgibt</a:t>
            </a:r>
          </a:p>
          <a:p>
            <a:r>
              <a:rPr lang="de-DE" sz="2400" b="1" dirty="0"/>
              <a:t>Tipp</a:t>
            </a:r>
            <a:r>
              <a:rPr lang="de-DE" sz="2400" dirty="0"/>
              <a:t>: Die Anzahl der Tage eines Monats liefert eine statische Methode der </a:t>
            </a:r>
            <a:r>
              <a:rPr lang="de-DE" sz="2400" b="1" dirty="0" err="1"/>
              <a:t>DateTime</a:t>
            </a:r>
            <a:r>
              <a:rPr lang="de-DE" sz="2400" dirty="0"/>
              <a:t>-Klasse: </a:t>
            </a:r>
            <a:r>
              <a:rPr lang="de-DE" sz="2400" b="1" dirty="0" err="1"/>
              <a:t>DaysInMonth</a:t>
            </a:r>
            <a:endParaRPr lang="de-DE" sz="2400" b="1" dirty="0"/>
          </a:p>
          <a:p>
            <a:r>
              <a:rPr lang="de-DE" sz="2400" dirty="0"/>
              <a:t>Wer noch Zeit hat: Der Befehl soll in eine </a:t>
            </a:r>
            <a:r>
              <a:rPr lang="de-DE" sz="2400" dirty="0" err="1"/>
              <a:t>Function</a:t>
            </a:r>
            <a:r>
              <a:rPr lang="de-DE" sz="2400" dirty="0"/>
              <a:t> verpackt werden</a:t>
            </a:r>
          </a:p>
        </p:txBody>
      </p:sp>
    </p:spTree>
    <p:extLst>
      <p:ext uri="{BB962C8B-B14F-4D97-AF65-F5344CB8AC3E}">
        <p14:creationId xmlns:p14="http://schemas.microsoft.com/office/powerpoint/2010/main" val="90345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Lektion 12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PowerShell</a:t>
            </a:r>
            <a:r>
              <a:rPr lang="de-DE" dirty="0"/>
              <a:t>-Skripte</a:t>
            </a:r>
            <a:r>
              <a:rPr lang="de-DE" baseline="0" dirty="0"/>
              <a:t> analysieren,</a:t>
            </a:r>
            <a:r>
              <a:rPr lang="de-DE" dirty="0"/>
              <a:t> Regeln für gute Skripte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917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Allgemeine Regeln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611560" y="1451917"/>
            <a:ext cx="8229600" cy="4785395"/>
          </a:xfrm>
        </p:spPr>
        <p:txBody>
          <a:bodyPr>
            <a:normAutofit/>
          </a:bodyPr>
          <a:lstStyle/>
          <a:p>
            <a:r>
              <a:rPr lang="de-DE" sz="2400" dirty="0"/>
              <a:t>Skripte und </a:t>
            </a:r>
            <a:r>
              <a:rPr lang="de-DE" sz="2400" dirty="0" err="1"/>
              <a:t>Functions</a:t>
            </a:r>
            <a:r>
              <a:rPr lang="de-DE" sz="2400" dirty="0"/>
              <a:t> immer mit Kommentarblöcken einleiten (&lt;# … #&gt;)</a:t>
            </a:r>
          </a:p>
          <a:p>
            <a:r>
              <a:rPr lang="de-DE" sz="2400" dirty="0"/>
              <a:t>Kommentarbasierte Hilfe verwenden (z.B. .Synopsis)</a:t>
            </a:r>
          </a:p>
          <a:p>
            <a:r>
              <a:rPr lang="de-DE" sz="2400" dirty="0"/>
              <a:t>Auf Aliase verzichten</a:t>
            </a:r>
          </a:p>
          <a:p>
            <a:r>
              <a:rPr lang="de-DE" sz="2400" dirty="0"/>
              <a:t>Parameternamen ausschreiben</a:t>
            </a:r>
          </a:p>
          <a:p>
            <a:r>
              <a:rPr lang="de-DE" sz="2400" dirty="0"/>
              <a:t>Auf Einrückungen achten</a:t>
            </a:r>
          </a:p>
          <a:p>
            <a:r>
              <a:rPr lang="de-DE" sz="2400" b="1" dirty="0"/>
              <a:t>Tipp</a:t>
            </a:r>
            <a:r>
              <a:rPr lang="de-DE" sz="2400" dirty="0"/>
              <a:t>: </a:t>
            </a:r>
            <a:r>
              <a:rPr lang="de-DE" sz="2400" dirty="0" err="1"/>
              <a:t>PSScript</a:t>
            </a:r>
            <a:r>
              <a:rPr lang="de-DE" sz="2400" dirty="0"/>
              <a:t> Analyzer verwenden</a:t>
            </a:r>
          </a:p>
          <a:p>
            <a:pPr lvl="1"/>
            <a:r>
              <a:rPr lang="de-DE" sz="2100" dirty="0"/>
              <a:t>Wird per </a:t>
            </a:r>
            <a:r>
              <a:rPr lang="de-DE" sz="2100" b="1" dirty="0"/>
              <a:t>Import-Module</a:t>
            </a:r>
            <a:r>
              <a:rPr lang="de-DE" sz="2100" dirty="0"/>
              <a:t> hinzugefügt</a:t>
            </a:r>
          </a:p>
          <a:p>
            <a:pPr lvl="1"/>
            <a:r>
              <a:rPr lang="de-DE" sz="2100" dirty="0"/>
              <a:t>Aufruf über </a:t>
            </a:r>
            <a:r>
              <a:rPr lang="de-DE" sz="2100" dirty="0" smtClean="0"/>
              <a:t>das </a:t>
            </a:r>
            <a:r>
              <a:rPr lang="de-DE" sz="2100" b="1" dirty="0" err="1" smtClean="0"/>
              <a:t>Invoke</a:t>
            </a:r>
            <a:r>
              <a:rPr lang="de-DE" sz="2100" b="1" dirty="0" smtClean="0"/>
              <a:t>-</a:t>
            </a:r>
            <a:r>
              <a:rPr lang="de-DE" sz="2100" b="1" dirty="0" err="1" smtClean="0"/>
              <a:t>ScriptAnalyzer</a:t>
            </a:r>
            <a:r>
              <a:rPr lang="de-DE" sz="2100" dirty="0" smtClean="0"/>
              <a:t>-Command</a:t>
            </a:r>
            <a:endParaRPr lang="de-DE" sz="2100" dirty="0"/>
          </a:p>
          <a:p>
            <a:endParaRPr lang="de-DE" sz="240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196403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Die #</a:t>
            </a:r>
            <a:r>
              <a:rPr lang="de-DE" sz="2800" dirty="0" err="1"/>
              <a:t>requires</a:t>
            </a:r>
            <a:r>
              <a:rPr lang="de-DE" sz="2800" dirty="0"/>
              <a:t>-Direktive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773016"/>
          </a:xfrm>
        </p:spPr>
        <p:txBody>
          <a:bodyPr/>
          <a:lstStyle/>
          <a:p>
            <a:r>
              <a:rPr lang="de-DE" sz="2400" dirty="0"/>
              <a:t>Zu Beginn der Skriptausführungen werden bestimmte Voraussetzungen gecheckt</a:t>
            </a:r>
          </a:p>
          <a:p>
            <a:pPr lvl="1"/>
            <a:r>
              <a:rPr lang="de-DE" sz="2000" dirty="0"/>
              <a:t>Wird das Skript mit der erwarteten Version der PowerShell ausgeführt?</a:t>
            </a:r>
          </a:p>
          <a:p>
            <a:pPr lvl="1"/>
            <a:r>
              <a:rPr lang="de-DE" sz="2000" dirty="0"/>
              <a:t>Wurde das Skript als Administrator gestartet?</a:t>
            </a:r>
          </a:p>
          <a:p>
            <a:pPr lvl="1"/>
            <a:r>
              <a:rPr lang="de-DE" sz="2000" dirty="0"/>
              <a:t>Sind die erforderlichen Module vorhanden?</a:t>
            </a:r>
          </a:p>
          <a:p>
            <a:r>
              <a:rPr lang="de-DE" sz="2400" dirty="0"/>
              <a:t>Trifft eine Bedingung nicht zu, bricht die Ausführung ab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755576" y="4365104"/>
            <a:ext cx="7560840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#requires –runasadministrator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#requires –modules activedirectory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#requires –version 5.0</a:t>
            </a:r>
            <a:endParaRPr lang="de-D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58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Der Script Analyzer von Microsoft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590872" y="1523925"/>
            <a:ext cx="8229600" cy="2841179"/>
          </a:xfrm>
        </p:spPr>
        <p:txBody>
          <a:bodyPr>
            <a:normAutofit lnSpcReduction="10000"/>
          </a:bodyPr>
          <a:lstStyle/>
          <a:p>
            <a:r>
              <a:rPr lang="de-DE" sz="2400" dirty="0"/>
              <a:t>Analysiert ein Skript anhand eines Satzes an Regeln</a:t>
            </a:r>
          </a:p>
          <a:p>
            <a:r>
              <a:rPr lang="de-DE" sz="2400" dirty="0"/>
              <a:t>Soll die Qualität von Skripten verbessern und "Schwachpunkte" anzeigen</a:t>
            </a:r>
          </a:p>
          <a:p>
            <a:r>
              <a:rPr lang="de-DE" sz="2400" dirty="0"/>
              <a:t>Regeln lassen sich auf der Grundlage von Psm1-Dateien erweitern</a:t>
            </a:r>
          </a:p>
          <a:p>
            <a:r>
              <a:rPr lang="de-DE" sz="2400" dirty="0" smtClean="0"/>
              <a:t>Von Anfang an Teil der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Extension von Visual </a:t>
            </a:r>
            <a:r>
              <a:rPr lang="de-DE" sz="2400" dirty="0"/>
              <a:t>Studio Code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381306"/>
            <a:ext cx="6204942" cy="1755867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2627784" y="5733256"/>
            <a:ext cx="792088" cy="43204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2339752" y="4725144"/>
            <a:ext cx="1080120" cy="53409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53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Verwenden einer Versionsverwaltung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Versionsverwaltung – ermöglicht, mehrere Versionen einer Datei abzulegen</a:t>
            </a:r>
          </a:p>
          <a:p>
            <a:r>
              <a:rPr lang="de-DE" sz="2400" dirty="0"/>
              <a:t>Voraussetzung, wenn es mehrere Autoren für eine Datei gibt – Änderungen können im Detail nachvollzogen und rückgängig gemacht werden</a:t>
            </a:r>
          </a:p>
          <a:p>
            <a:r>
              <a:rPr lang="de-DE" sz="2400" dirty="0"/>
              <a:t>Für größere Skripte ist eine Versionsverwaltung praktisch Pflicht</a:t>
            </a:r>
          </a:p>
          <a:p>
            <a:r>
              <a:rPr lang="de-DE" sz="2400" dirty="0"/>
              <a:t>Für PowerShell empfiehlt sich Git</a:t>
            </a:r>
          </a:p>
          <a:p>
            <a:r>
              <a:rPr lang="de-DE" sz="2400" dirty="0"/>
              <a:t>Nahtlose Integration in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336319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Zusammenfassung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Allgemeine Tipps</a:t>
            </a:r>
          </a:p>
          <a:p>
            <a:r>
              <a:rPr lang="de-DE" sz="2400" dirty="0"/>
              <a:t>#requires-Direktive</a:t>
            </a:r>
          </a:p>
          <a:p>
            <a:r>
              <a:rPr lang="de-DE" sz="2400" dirty="0"/>
              <a:t>PowerShell ScriptAnalyzer</a:t>
            </a:r>
          </a:p>
        </p:txBody>
      </p:sp>
    </p:spTree>
    <p:extLst>
      <p:ext uri="{BB962C8B-B14F-4D97-AF65-F5344CB8AC3E}">
        <p14:creationId xmlns:p14="http://schemas.microsoft.com/office/powerpoint/2010/main" val="180583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Lektion 13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Tipps für die Praxis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156110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Themen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r>
              <a:rPr lang="de-DE" sz="2400" dirty="0"/>
              <a:t>Listen statt Arrays</a:t>
            </a:r>
          </a:p>
          <a:p>
            <a:r>
              <a:rPr lang="de-DE" sz="2400" dirty="0"/>
              <a:t>Keine Strings in Schleifen zusammensetzen</a:t>
            </a:r>
          </a:p>
          <a:p>
            <a:r>
              <a:rPr lang="de-DE" sz="2400" dirty="0"/>
              <a:t>Große Dateien nicht per </a:t>
            </a:r>
            <a:r>
              <a:rPr lang="de-DE" sz="2400" b="1" dirty="0"/>
              <a:t>Get-Content</a:t>
            </a:r>
            <a:r>
              <a:rPr lang="de-DE" sz="2400" dirty="0"/>
              <a:t> einlesen</a:t>
            </a:r>
          </a:p>
          <a:p>
            <a:r>
              <a:rPr lang="de-DE" sz="2400" dirty="0"/>
              <a:t>Regex statt </a:t>
            </a:r>
            <a:r>
              <a:rPr lang="de-DE" sz="2400" b="1" dirty="0"/>
              <a:t>Where-Object</a:t>
            </a:r>
          </a:p>
          <a:p>
            <a:r>
              <a:rPr lang="de-DE" sz="2400" dirty="0"/>
              <a:t>Pipeline abbrechen mit </a:t>
            </a:r>
            <a:r>
              <a:rPr lang="de-DE" sz="2400" b="1" dirty="0"/>
              <a:t>Select-String</a:t>
            </a:r>
            <a:r>
              <a:rPr lang="de-DE" sz="2400" dirty="0"/>
              <a:t> und dem </a:t>
            </a:r>
            <a:r>
              <a:rPr lang="de-DE" sz="2400" b="1" dirty="0"/>
              <a:t>First</a:t>
            </a:r>
            <a:r>
              <a:rPr lang="de-DE" sz="2400" dirty="0"/>
              <a:t>-Parameter</a:t>
            </a:r>
          </a:p>
          <a:p>
            <a:r>
              <a:rPr lang="de-DE" sz="2400" dirty="0"/>
              <a:t>Parameter-</a:t>
            </a:r>
            <a:r>
              <a:rPr lang="de-DE" sz="2400" dirty="0" err="1"/>
              <a:t>Splatting</a:t>
            </a:r>
            <a:endParaRPr lang="de-DE" sz="2400" dirty="0"/>
          </a:p>
          <a:p>
            <a:r>
              <a:rPr lang="de-DE" sz="2400" dirty="0">
                <a:ea typeface="Verdana"/>
              </a:rPr>
              <a:t>Enumerationen mit dem </a:t>
            </a:r>
            <a:r>
              <a:rPr lang="de-DE" sz="2400" b="1" dirty="0" err="1" smtClean="0">
                <a:ea typeface="Verdana"/>
              </a:rPr>
              <a:t>enum</a:t>
            </a:r>
            <a:r>
              <a:rPr lang="de-DE" sz="2400" dirty="0" smtClean="0">
                <a:ea typeface="Verdana"/>
              </a:rPr>
              <a:t>-Befehl</a:t>
            </a:r>
          </a:p>
          <a:p>
            <a:r>
              <a:rPr lang="de-DE" sz="2400" dirty="0" smtClean="0">
                <a:ea typeface="Verdana"/>
              </a:rPr>
              <a:t>Umgang mit </a:t>
            </a:r>
            <a:r>
              <a:rPr lang="de-DE" sz="2400" dirty="0" err="1" smtClean="0">
                <a:ea typeface="Verdana"/>
              </a:rPr>
              <a:t>SymLinks</a:t>
            </a:r>
            <a:endParaRPr lang="de-DE" sz="2400" dirty="0"/>
          </a:p>
          <a:p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97961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Listen statt Arrays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Für großen Datenmengen sind Listen schneller als Arrays</a:t>
            </a:r>
          </a:p>
          <a:p>
            <a:r>
              <a:rPr lang="de-DE" sz="2400" dirty="0"/>
              <a:t>Listen müssen über die Typbezeichnung und ::</a:t>
            </a:r>
            <a:r>
              <a:rPr lang="de-DE" sz="2400" dirty="0" err="1"/>
              <a:t>new</a:t>
            </a:r>
            <a:r>
              <a:rPr lang="de-DE" sz="2400" dirty="0"/>
              <a:t> angelegt werden</a:t>
            </a:r>
          </a:p>
          <a:p>
            <a:r>
              <a:rPr lang="de-DE" sz="2400" dirty="0"/>
              <a:t>Ein Beispiel sagt mehr…</a:t>
            </a:r>
          </a:p>
          <a:p>
            <a:pPr marL="0" indent="0">
              <a:buNone/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73842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Themen für Tag 1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707954"/>
              </p:ext>
            </p:extLst>
          </p:nvPr>
        </p:nvGraphicFramePr>
        <p:xfrm>
          <a:off x="683568" y="1730815"/>
          <a:ext cx="8208911" cy="2340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8071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Lektion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Thema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Windows</a:t>
                      </a:r>
                      <a:r>
                        <a:rPr lang="de-DE" sz="1400" baseline="0" dirty="0"/>
                        <a:t> PowerShell oder </a:t>
                      </a:r>
                      <a:r>
                        <a:rPr lang="de-DE" sz="1400" baseline="0" dirty="0" err="1"/>
                        <a:t>PowerShell</a:t>
                      </a:r>
                      <a:r>
                        <a:rPr lang="de-DE" sz="1400" baseline="0" dirty="0"/>
                        <a:t> (Core)?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PowerShell ISE oder Visual Studio Code?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aseline="0" dirty="0"/>
                        <a:t>Die Pipeline und das Prinzip der Parameterbindung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aseline="0" dirty="0"/>
                        <a:t>Advanced Functions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Übungen</a:t>
                      </a:r>
                      <a:r>
                        <a:rPr lang="de-DE" sz="1400" baseline="0" dirty="0"/>
                        <a:t> für den ersten Tag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1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641"/>
    </mc:Choice>
    <mc:Fallback xmlns="">
      <p:transition spd="slow" advTm="164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Die Themen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Kurzer Rückblick zur Entstehung von "</a:t>
            </a:r>
            <a:r>
              <a:rPr lang="de-DE" sz="2400" dirty="0" err="1"/>
              <a:t>PowerShell</a:t>
            </a:r>
            <a:r>
              <a:rPr lang="de-DE" sz="2400" dirty="0"/>
              <a:t> Core"</a:t>
            </a:r>
          </a:p>
          <a:p>
            <a:r>
              <a:rPr lang="de-DE" sz="2400" dirty="0"/>
              <a:t>Installation von </a:t>
            </a:r>
            <a:r>
              <a:rPr lang="de-DE" sz="2400" dirty="0" err="1"/>
              <a:t>PowerShell</a:t>
            </a:r>
            <a:r>
              <a:rPr lang="de-DE" sz="2400" dirty="0"/>
              <a:t> 7.x</a:t>
            </a:r>
          </a:p>
          <a:p>
            <a:r>
              <a:rPr lang="de-DE" sz="2400" dirty="0" err="1"/>
              <a:t>PowerShell</a:t>
            </a:r>
            <a:r>
              <a:rPr lang="de-DE" sz="2400" dirty="0"/>
              <a:t> 7.x unter Windows</a:t>
            </a:r>
          </a:p>
          <a:p>
            <a:r>
              <a:rPr lang="de-DE" sz="2400" dirty="0" err="1"/>
              <a:t>PowerShell</a:t>
            </a:r>
            <a:r>
              <a:rPr lang="de-DE" sz="2400" dirty="0"/>
              <a:t> 7.x unter Linux&amp;Co</a:t>
            </a:r>
          </a:p>
          <a:p>
            <a:r>
              <a:rPr lang="de-DE" sz="2400" dirty="0"/>
              <a:t>Meine Empfehlung</a:t>
            </a:r>
          </a:p>
        </p:txBody>
      </p:sp>
    </p:spTree>
    <p:extLst>
      <p:ext uri="{BB962C8B-B14F-4D97-AF65-F5344CB8AC3E}">
        <p14:creationId xmlns:p14="http://schemas.microsoft.com/office/powerpoint/2010/main" val="82058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Keine Strings in Schleifen zusammensetzen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Performance-Killer Nr. 1</a:t>
            </a:r>
          </a:p>
          <a:p>
            <a:r>
              <a:rPr lang="de-DE" sz="2400" dirty="0"/>
              <a:t>Schuld ist der Umstand, dass Strings bei .NET „unzerstörbar“ (unveränderbar) sind (engl. „</a:t>
            </a:r>
            <a:r>
              <a:rPr lang="de-DE" sz="2400" dirty="0" err="1"/>
              <a:t>immutable</a:t>
            </a:r>
            <a:r>
              <a:rPr lang="de-DE" sz="2400" dirty="0"/>
              <a:t>“)</a:t>
            </a:r>
          </a:p>
          <a:p>
            <a:r>
              <a:rPr lang="de-DE" sz="2400" dirty="0"/>
              <a:t>Ein Beispiel sagt mehr…</a:t>
            </a:r>
          </a:p>
        </p:txBody>
      </p:sp>
    </p:spTree>
    <p:extLst>
      <p:ext uri="{BB962C8B-B14F-4D97-AF65-F5344CB8AC3E}">
        <p14:creationId xmlns:p14="http://schemas.microsoft.com/office/powerpoint/2010/main" val="5040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Große Dateien nicht per </a:t>
            </a:r>
            <a:r>
              <a:rPr lang="de-DE" sz="2800" dirty="0" err="1"/>
              <a:t>Get</a:t>
            </a:r>
            <a:r>
              <a:rPr lang="de-DE" sz="2800" dirty="0"/>
              <a:t>-Content einlesen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Bei sehr großen Textmengen kann das Einlesen über einen </a:t>
            </a:r>
            <a:r>
              <a:rPr lang="de-DE" sz="2400" dirty="0" err="1"/>
              <a:t>StreamReader</a:t>
            </a:r>
            <a:r>
              <a:rPr lang="de-DE" sz="2400" dirty="0"/>
              <a:t> aus der .</a:t>
            </a:r>
            <a:r>
              <a:rPr lang="de-DE" sz="2400" dirty="0" smtClean="0"/>
              <a:t>NET </a:t>
            </a:r>
            <a:r>
              <a:rPr lang="de-DE" sz="2400" dirty="0" err="1"/>
              <a:t>Runtime</a:t>
            </a:r>
            <a:r>
              <a:rPr lang="de-DE" sz="2400" dirty="0"/>
              <a:t> schneller sein</a:t>
            </a:r>
          </a:p>
          <a:p>
            <a:r>
              <a:rPr lang="de-DE" sz="2400" b="1" dirty="0" err="1"/>
              <a:t>Get</a:t>
            </a:r>
            <a:r>
              <a:rPr lang="de-DE" sz="2400" b="1" dirty="0"/>
              <a:t>-Content</a:t>
            </a:r>
            <a:r>
              <a:rPr lang="de-DE" sz="2400" dirty="0"/>
              <a:t> ist aber nicht langsam, es gibt lediglich etwas mehr „Overhead“</a:t>
            </a:r>
          </a:p>
          <a:p>
            <a:r>
              <a:rPr lang="de-DE" sz="2400" dirty="0"/>
              <a:t>Ein Beispiel sagt mehr…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6763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Regex</a:t>
            </a:r>
            <a:r>
              <a:rPr lang="de-DE" sz="2800" dirty="0"/>
              <a:t> statt </a:t>
            </a:r>
            <a:r>
              <a:rPr lang="de-DE" sz="2800" dirty="0" err="1"/>
              <a:t>Where-Object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Wenn es um Performance geht, sollte die Pipeline </a:t>
            </a:r>
            <a:r>
              <a:rPr lang="de-DE" sz="2400" dirty="0" smtClean="0"/>
              <a:t>bei großen Datenmengen vermieden </a:t>
            </a:r>
            <a:r>
              <a:rPr lang="de-DE" sz="2400" dirty="0"/>
              <a:t>werden</a:t>
            </a:r>
          </a:p>
          <a:p>
            <a:r>
              <a:rPr lang="de-DE" sz="2400" dirty="0" smtClean="0"/>
              <a:t>Sollen z.B</a:t>
            </a:r>
            <a:r>
              <a:rPr lang="de-DE" sz="2400" dirty="0"/>
              <a:t>.</a:t>
            </a:r>
            <a:r>
              <a:rPr lang="de-DE" sz="2400" dirty="0" smtClean="0"/>
              <a:t> große </a:t>
            </a:r>
            <a:r>
              <a:rPr lang="de-DE" sz="2400" dirty="0"/>
              <a:t>Textmengen </a:t>
            </a:r>
            <a:r>
              <a:rPr lang="de-DE" sz="2400" dirty="0" smtClean="0"/>
              <a:t>durchsucht werden, </a:t>
            </a:r>
            <a:r>
              <a:rPr lang="de-DE" sz="2400" dirty="0"/>
              <a:t>kann </a:t>
            </a:r>
            <a:r>
              <a:rPr lang="de-DE" sz="2400" dirty="0" smtClean="0"/>
              <a:t>die Verarbeitung per </a:t>
            </a:r>
            <a:r>
              <a:rPr lang="de-DE" sz="2400" b="1" dirty="0" smtClean="0"/>
              <a:t>[</a:t>
            </a:r>
            <a:r>
              <a:rPr lang="de-DE" sz="2400" b="1" dirty="0" err="1" smtClean="0"/>
              <a:t>Regex</a:t>
            </a:r>
            <a:r>
              <a:rPr lang="de-DE" sz="2400" b="1" dirty="0"/>
              <a:t>]</a:t>
            </a:r>
            <a:r>
              <a:rPr lang="de-DE" sz="2400" dirty="0"/>
              <a:t> </a:t>
            </a:r>
            <a:r>
              <a:rPr lang="de-DE" sz="2400" dirty="0" smtClean="0"/>
              <a:t>deutlich performanter </a:t>
            </a:r>
            <a:r>
              <a:rPr lang="de-DE" sz="2400" dirty="0"/>
              <a:t>sein als ein </a:t>
            </a:r>
            <a:r>
              <a:rPr lang="de-DE" sz="2400" b="1" dirty="0" err="1" smtClean="0"/>
              <a:t>Where-Object</a:t>
            </a:r>
            <a:r>
              <a:rPr lang="de-DE" sz="2400" dirty="0" smtClean="0"/>
              <a:t> mit match-Operator</a:t>
            </a:r>
            <a:endParaRPr lang="de-DE" sz="2400" dirty="0"/>
          </a:p>
          <a:p>
            <a:r>
              <a:rPr lang="de-DE" sz="2400" b="1" dirty="0"/>
              <a:t>Nachteil</a:t>
            </a:r>
            <a:r>
              <a:rPr lang="de-DE" sz="2400" dirty="0"/>
              <a:t>: Reguläre Ausdrücke sind etwas „speziell“</a:t>
            </a:r>
          </a:p>
          <a:p>
            <a:r>
              <a:rPr lang="de-DE" sz="2400" dirty="0"/>
              <a:t>Ein Beispiel sagt mehr…</a:t>
            </a:r>
          </a:p>
        </p:txBody>
      </p:sp>
    </p:spTree>
    <p:extLst>
      <p:ext uri="{BB962C8B-B14F-4D97-AF65-F5344CB8AC3E}">
        <p14:creationId xmlns:p14="http://schemas.microsoft.com/office/powerpoint/2010/main" val="326685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Pipeline abbrechen mit </a:t>
            </a:r>
            <a:r>
              <a:rPr lang="de-DE" sz="2800" dirty="0" smtClean="0"/>
              <a:t>Select-</a:t>
            </a:r>
            <a:r>
              <a:rPr lang="de-DE" sz="2800" dirty="0" err="1" smtClean="0"/>
              <a:t>Object</a:t>
            </a:r>
            <a:r>
              <a:rPr lang="de-DE" sz="2800" dirty="0" smtClean="0"/>
              <a:t> und </a:t>
            </a:r>
            <a:r>
              <a:rPr lang="de-DE" sz="2800" dirty="0"/>
              <a:t>dem First-Parameter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Die Pipeline wird normalerweise komplett abgearbeitet</a:t>
            </a:r>
          </a:p>
          <a:p>
            <a:r>
              <a:rPr lang="de-DE" sz="2400" dirty="0" smtClean="0"/>
              <a:t>Bei sehr großen Datenmengen wäre eine Begrenzung praktisch</a:t>
            </a:r>
            <a:endParaRPr lang="de-DE" sz="2400" dirty="0"/>
          </a:p>
          <a:p>
            <a:r>
              <a:rPr lang="de-DE" sz="2400" dirty="0" smtClean="0"/>
              <a:t>Der </a:t>
            </a:r>
            <a:r>
              <a:rPr lang="de-DE" sz="2400" b="1" dirty="0" smtClean="0"/>
              <a:t>First</a:t>
            </a:r>
            <a:r>
              <a:rPr lang="de-DE" sz="2400" dirty="0" smtClean="0"/>
              <a:t>-Parameter von </a:t>
            </a:r>
            <a:r>
              <a:rPr lang="de-DE" sz="2400" b="1" dirty="0" smtClean="0"/>
              <a:t>Select-</a:t>
            </a:r>
            <a:r>
              <a:rPr lang="de-DE" sz="2400" b="1" dirty="0" err="1" smtClean="0"/>
              <a:t>Object</a:t>
            </a:r>
            <a:r>
              <a:rPr lang="de-DE" sz="2400" dirty="0" smtClean="0"/>
              <a:t> holt nur die angegebene Zahl an Objekten</a:t>
            </a:r>
            <a:endParaRPr lang="de-DE" sz="2400" dirty="0"/>
          </a:p>
          <a:p>
            <a:r>
              <a:rPr lang="de-DE" sz="2400" dirty="0"/>
              <a:t>Auch hier sagt ein Beispiel mehr…</a:t>
            </a:r>
          </a:p>
        </p:txBody>
      </p:sp>
    </p:spTree>
    <p:extLst>
      <p:ext uri="{BB962C8B-B14F-4D97-AF65-F5344CB8AC3E}">
        <p14:creationId xmlns:p14="http://schemas.microsoft.com/office/powerpoint/2010/main" val="26054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Parameter-</a:t>
            </a:r>
            <a:r>
              <a:rPr lang="de-DE" dirty="0" err="1"/>
              <a:t>Splatting</a:t>
            </a:r>
            <a:r>
              <a:rPr lang="de-DE" dirty="0"/>
              <a:t> (1)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Zusammenfassen mehrerer Parameterwerte in </a:t>
            </a:r>
            <a:r>
              <a:rPr lang="de-DE" sz="2400" dirty="0" smtClean="0"/>
              <a:t>einer </a:t>
            </a:r>
            <a:r>
              <a:rPr lang="de-DE" sz="2400" dirty="0" err="1" smtClean="0"/>
              <a:t>Hashtable</a:t>
            </a:r>
            <a:endParaRPr lang="de-DE" sz="2400" dirty="0" smtClean="0"/>
          </a:p>
          <a:p>
            <a:r>
              <a:rPr lang="de-DE" sz="2400" dirty="0" smtClean="0"/>
              <a:t>Muster: Parametername=</a:t>
            </a:r>
            <a:r>
              <a:rPr lang="de-DE" sz="2400" dirty="0" err="1" smtClean="0"/>
              <a:t>Wert;Parametername</a:t>
            </a:r>
            <a:r>
              <a:rPr lang="de-DE" sz="2400" dirty="0" smtClean="0"/>
              <a:t>=Wert usw.</a:t>
            </a:r>
            <a:endParaRPr lang="de-DE" sz="2400" dirty="0"/>
          </a:p>
          <a:p>
            <a:r>
              <a:rPr lang="de-DE" sz="2400" b="1" dirty="0"/>
              <a:t>Wichtig</a:t>
            </a:r>
            <a:r>
              <a:rPr lang="de-DE" sz="2400" dirty="0"/>
              <a:t>: Übergabe mit @</a:t>
            </a:r>
            <a:r>
              <a:rPr lang="de-DE" sz="2400" dirty="0" err="1"/>
              <a:t>varname</a:t>
            </a:r>
            <a:r>
              <a:rPr lang="de-DE" sz="2400" dirty="0"/>
              <a:t> und nicht $</a:t>
            </a:r>
            <a:r>
              <a:rPr lang="de-DE" sz="2400" dirty="0" err="1"/>
              <a:t>varname</a:t>
            </a:r>
            <a:endParaRPr lang="de-DE" sz="2400" dirty="0"/>
          </a:p>
          <a:p>
            <a:r>
              <a:rPr lang="de-DE" sz="2400" dirty="0"/>
              <a:t>Sehr praktisch, wenn </a:t>
            </a:r>
            <a:r>
              <a:rPr lang="de-DE" sz="2400" dirty="0" smtClean="0"/>
              <a:t>mehrere Parameter mehrfach mit denselben Werten übergeben werden sollen</a:t>
            </a:r>
          </a:p>
          <a:p>
            <a:r>
              <a:rPr lang="de-DE" sz="2400" dirty="0" smtClean="0"/>
              <a:t>Parameter-</a:t>
            </a:r>
            <a:r>
              <a:rPr lang="de-DE" sz="2400" dirty="0" err="1" smtClean="0"/>
              <a:t>Splatting</a:t>
            </a:r>
            <a:r>
              <a:rPr lang="de-DE" sz="2400" dirty="0" smtClean="0"/>
              <a:t> </a:t>
            </a:r>
            <a:r>
              <a:rPr lang="de-DE" sz="2400" dirty="0"/>
              <a:t>kann mit </a:t>
            </a:r>
            <a:r>
              <a:rPr lang="de-DE" sz="2400" dirty="0" smtClean="0"/>
              <a:t>expliziten </a:t>
            </a:r>
            <a:r>
              <a:rPr lang="de-DE" sz="2400" dirty="0"/>
              <a:t>Parametern kombiniert werden</a:t>
            </a:r>
          </a:p>
        </p:txBody>
      </p:sp>
    </p:spTree>
    <p:extLst>
      <p:ext uri="{BB962C8B-B14F-4D97-AF65-F5344CB8AC3E}">
        <p14:creationId xmlns:p14="http://schemas.microsoft.com/office/powerpoint/2010/main" val="273357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Parameter-</a:t>
            </a:r>
            <a:r>
              <a:rPr lang="de-DE" dirty="0" err="1"/>
              <a:t>Splatting</a:t>
            </a:r>
            <a:r>
              <a:rPr lang="de-DE" dirty="0"/>
              <a:t> (2)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Vereinfachter Aufruf von </a:t>
            </a:r>
            <a:r>
              <a:rPr lang="de-DE" sz="2800" b="1" dirty="0" err="1"/>
              <a:t>Invoke</a:t>
            </a:r>
            <a:r>
              <a:rPr lang="de-DE" sz="2800" b="1" dirty="0"/>
              <a:t>-Command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83568" y="2473732"/>
            <a:ext cx="7560840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$Cred = Get-Credential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pemo23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Invoke-Command { ipconfig } -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Computername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powerpc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-Credential $Cred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Invoke-Command {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netstat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–a } -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Computername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powerpc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-Credential $Cred</a:t>
            </a:r>
            <a:endParaRPr lang="de-D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Invoke-Command { date } -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Computername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powerpc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-Credential $Cred</a:t>
            </a:r>
            <a:endParaRPr lang="de-D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de-D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16015" y="4077072"/>
            <a:ext cx="7560840" cy="1600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$Cred = Get-Credential pemo23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$paras = @{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Computername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powerpc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";Credential=$Cred}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Invoke-Command { ipconfig }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@paras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Invoke-Command {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netstat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–a }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@paras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Invoke-Command { date }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paras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RunAsAdministrator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de-D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2"/>
          <p:cNvSpPr txBox="1">
            <a:spLocks noChangeArrowheads="1"/>
          </p:cNvSpPr>
          <p:nvPr/>
        </p:nvSpPr>
        <p:spPr bwMode="auto">
          <a:xfrm>
            <a:off x="675546" y="2185119"/>
            <a:ext cx="7568862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1400" dirty="0">
                <a:solidFill>
                  <a:schemeClr val="bg1"/>
                </a:solidFill>
              </a:rPr>
              <a:t>Beispiel: Etwas umständlich bei Mehrfachaufrufen</a:t>
            </a:r>
          </a:p>
        </p:txBody>
      </p:sp>
      <p:sp>
        <p:nvSpPr>
          <p:cNvPr id="9" name="Textfeld 2"/>
          <p:cNvSpPr txBox="1">
            <a:spLocks noChangeArrowheads="1"/>
          </p:cNvSpPr>
          <p:nvPr/>
        </p:nvSpPr>
        <p:spPr bwMode="auto">
          <a:xfrm>
            <a:off x="703623" y="3795489"/>
            <a:ext cx="7573232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1400" dirty="0">
                <a:solidFill>
                  <a:schemeClr val="bg1"/>
                </a:solidFill>
              </a:rPr>
              <a:t>Beispiel: Etwas kompakter (vor allem bei weiteren Parametern)</a:t>
            </a:r>
          </a:p>
        </p:txBody>
      </p:sp>
    </p:spTree>
    <p:extLst>
      <p:ext uri="{BB962C8B-B14F-4D97-AF65-F5344CB8AC3E}">
        <p14:creationId xmlns:p14="http://schemas.microsoft.com/office/powerpoint/2010/main" val="282786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6566CE8A-8681-4A27-AA57-8FE6F3CE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Autofit/>
          </a:bodyPr>
          <a:lstStyle/>
          <a:p>
            <a:r>
              <a:rPr lang="de-DE" sz="2800" dirty="0">
                <a:latin typeface="Verdana"/>
                <a:ea typeface="Verdana"/>
              </a:rPr>
              <a:t>Konstanten zu </a:t>
            </a:r>
            <a:r>
              <a:rPr lang="de-DE" sz="2800" dirty="0" err="1">
                <a:latin typeface="Verdana"/>
                <a:ea typeface="Verdana"/>
              </a:rPr>
              <a:t>enums</a:t>
            </a:r>
            <a:r>
              <a:rPr lang="de-DE" sz="2800" dirty="0">
                <a:latin typeface="Verdana"/>
                <a:ea typeface="Verdana"/>
              </a:rPr>
              <a:t> zusammenfassen</a:t>
            </a:r>
            <a:endParaRPr lang="de-DE" sz="28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="" xmlns:a16="http://schemas.microsoft.com/office/drawing/2014/main" id="{DD66C920-0320-AD83-4E59-433957011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1BF73830-4B43-6E77-01A1-98540619CF8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r>
              <a:rPr lang="de-DE" sz="2400" dirty="0" err="1">
                <a:ea typeface="Verdana"/>
              </a:rPr>
              <a:t>enums</a:t>
            </a:r>
            <a:r>
              <a:rPr lang="de-DE" sz="2400" dirty="0">
                <a:ea typeface="Verdana"/>
              </a:rPr>
              <a:t> = Zusammenstellung von Konstanten über den </a:t>
            </a:r>
            <a:r>
              <a:rPr lang="de-DE" sz="2400" dirty="0" err="1">
                <a:ea typeface="Verdana"/>
              </a:rPr>
              <a:t>enum</a:t>
            </a:r>
            <a:r>
              <a:rPr lang="de-DE" sz="2400" dirty="0">
                <a:ea typeface="Verdana"/>
              </a:rPr>
              <a:t>-Befehl</a:t>
            </a:r>
          </a:p>
          <a:p>
            <a:r>
              <a:rPr lang="de-DE" sz="2400" dirty="0">
                <a:ea typeface="Verdana"/>
              </a:rPr>
              <a:t>Jeder Name steht für eine Zahl (in der Regel 0,1,2..)</a:t>
            </a:r>
          </a:p>
          <a:p>
            <a:r>
              <a:rPr lang="de-DE" sz="2400" dirty="0">
                <a:ea typeface="Verdana"/>
              </a:rPr>
              <a:t>Praktisch, da mehrere Konstanten zu einer Gruppe (eigener Typ) zusammengefasst werden</a:t>
            </a:r>
          </a:p>
          <a:p>
            <a:r>
              <a:rPr lang="de-DE" sz="2400" dirty="0">
                <a:ea typeface="Verdana"/>
              </a:rPr>
              <a:t>Ein Vorteil ist eine verbesserte Lesbarkeit</a:t>
            </a:r>
          </a:p>
          <a:p>
            <a:r>
              <a:rPr lang="de-DE" sz="2400" dirty="0" smtClean="0">
                <a:ea typeface="Verdana"/>
              </a:rPr>
              <a:t>Der </a:t>
            </a:r>
            <a:r>
              <a:rPr lang="de-DE" sz="2400" b="1" dirty="0" err="1">
                <a:ea typeface="Verdana"/>
              </a:rPr>
              <a:t>enum</a:t>
            </a:r>
            <a:r>
              <a:rPr lang="de-DE" sz="2400" dirty="0">
                <a:ea typeface="Verdana"/>
              </a:rPr>
              <a:t>-Befehl wurde in </a:t>
            </a:r>
            <a:r>
              <a:rPr lang="de-DE" sz="2400" dirty="0" smtClean="0">
                <a:ea typeface="Verdana"/>
              </a:rPr>
              <a:t>TB 10</a:t>
            </a:r>
            <a:r>
              <a:rPr lang="de-DE" sz="2400" dirty="0">
                <a:ea typeface="Verdana"/>
              </a:rPr>
              <a:t> vorgestellt</a:t>
            </a:r>
          </a:p>
          <a:p>
            <a:endParaRPr lang="de-DE" sz="2800" dirty="0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6597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0C379C5-EEDD-C0E0-6E1F-30340DB7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Autofit/>
          </a:bodyPr>
          <a:lstStyle/>
          <a:p>
            <a:r>
              <a:rPr lang="de-DE" sz="2800" dirty="0" err="1">
                <a:latin typeface="Verdana"/>
                <a:ea typeface="Verdana"/>
              </a:rPr>
              <a:t>enum</a:t>
            </a:r>
            <a:r>
              <a:rPr lang="de-DE" sz="2800" dirty="0">
                <a:latin typeface="Verdana"/>
                <a:ea typeface="Verdana"/>
              </a:rPr>
              <a:t>-Konstanten beim switch-Befehl</a:t>
            </a:r>
            <a:endParaRPr lang="de-DE" sz="28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="" xmlns:a16="http://schemas.microsoft.com/office/drawing/2014/main" id="{418FABA2-6D6E-E64E-C57C-E342645BC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EB1838A3-D1D9-54A7-9D48-CABFDD97B27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2164"/>
          </a:xfrm>
        </p:spPr>
        <p:txBody>
          <a:bodyPr vert="horz" lIns="91440" tIns="45720" rIns="91440" bIns="45720" anchor="t">
            <a:normAutofit/>
          </a:bodyPr>
          <a:lstStyle/>
          <a:p>
            <a:r>
              <a:rPr lang="de-DE" sz="2400" b="1" dirty="0">
                <a:ea typeface="Verdana"/>
              </a:rPr>
              <a:t>Wichtig</a:t>
            </a:r>
            <a:r>
              <a:rPr lang="de-DE" sz="2400" dirty="0">
                <a:ea typeface="Verdana"/>
              </a:rPr>
              <a:t>: Der Name der </a:t>
            </a:r>
            <a:r>
              <a:rPr lang="de-DE" sz="2400" dirty="0" err="1">
                <a:ea typeface="Verdana"/>
              </a:rPr>
              <a:t>enum</a:t>
            </a:r>
            <a:r>
              <a:rPr lang="de-DE" sz="2400" dirty="0">
                <a:ea typeface="Verdana"/>
              </a:rPr>
              <a:t>-Konstanten wird bei einem Vergleich nicht in Anführungszeichen gesetzt</a:t>
            </a:r>
            <a:endParaRPr lang="de-DE" sz="2400" dirty="0"/>
          </a:p>
        </p:txBody>
      </p:sp>
      <p:sp>
        <p:nvSpPr>
          <p:cNvPr id="8" name="Textfeld 7">
            <a:extLst>
              <a:ext uri="{FF2B5EF4-FFF2-40B4-BE49-F238E27FC236}">
                <a16:creationId xmlns="" xmlns:a16="http://schemas.microsoft.com/office/drawing/2014/main" id="{6362B65F-3820-6DE1-9FB8-AD0F705B3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909" y="3068960"/>
            <a:ext cx="7406442" cy="33770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rIns="91440" bIns="72000" rtlCol="0" anchor="t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400" dirty="0" err="1">
                <a:latin typeface="Consolas"/>
              </a:rPr>
              <a:t>enum</a:t>
            </a:r>
            <a:r>
              <a:rPr lang="de-DE" sz="1400" dirty="0">
                <a:latin typeface="Consolas"/>
              </a:rPr>
              <a:t> </a:t>
            </a:r>
            <a:r>
              <a:rPr lang="de-DE" sz="1400" dirty="0" err="1">
                <a:latin typeface="Consolas"/>
              </a:rPr>
              <a:t>DataProvider</a:t>
            </a:r>
            <a:endParaRPr lang="de-DE" sz="1400" dirty="0"/>
          </a:p>
          <a:p>
            <a:r>
              <a:rPr lang="de-DE" sz="1400" dirty="0">
                <a:latin typeface="Consolas"/>
              </a:rPr>
              <a:t>{</a:t>
            </a:r>
          </a:p>
          <a:p>
            <a:r>
              <a:rPr lang="de-DE" sz="1400" dirty="0">
                <a:latin typeface="Consolas"/>
              </a:rPr>
              <a:t>   </a:t>
            </a:r>
            <a:r>
              <a:rPr lang="de-DE" sz="1400" dirty="0" err="1">
                <a:latin typeface="Consolas"/>
              </a:rPr>
              <a:t>SQLServer</a:t>
            </a:r>
            <a:endParaRPr lang="de-DE" sz="1400" dirty="0"/>
          </a:p>
          <a:p>
            <a:r>
              <a:rPr lang="de-DE" sz="1400" dirty="0">
                <a:latin typeface="Consolas"/>
              </a:rPr>
              <a:t>   Oracle</a:t>
            </a:r>
            <a:endParaRPr lang="de-DE" sz="1400" dirty="0"/>
          </a:p>
          <a:p>
            <a:r>
              <a:rPr lang="de-DE" sz="1400" dirty="0">
                <a:latin typeface="Consolas"/>
              </a:rPr>
              <a:t>   SQLite</a:t>
            </a:r>
            <a:endParaRPr lang="de-DE" sz="1400" dirty="0"/>
          </a:p>
          <a:p>
            <a:r>
              <a:rPr lang="de-DE" sz="1400" dirty="0">
                <a:latin typeface="Consolas"/>
              </a:rPr>
              <a:t>}</a:t>
            </a:r>
          </a:p>
          <a:p>
            <a:endParaRPr lang="de-DE" sz="1400" dirty="0">
              <a:latin typeface="Consolas"/>
            </a:endParaRPr>
          </a:p>
          <a:p>
            <a:r>
              <a:rPr lang="de-DE" sz="1400" dirty="0">
                <a:latin typeface="Consolas"/>
              </a:rPr>
              <a:t>$</a:t>
            </a:r>
            <a:r>
              <a:rPr lang="de-DE" sz="1400" dirty="0" err="1">
                <a:latin typeface="Consolas"/>
              </a:rPr>
              <a:t>dbProvider</a:t>
            </a:r>
            <a:r>
              <a:rPr lang="de-DE" sz="1400" dirty="0">
                <a:latin typeface="Consolas"/>
              </a:rPr>
              <a:t> = [</a:t>
            </a:r>
            <a:r>
              <a:rPr lang="de-DE" sz="1400" dirty="0" err="1">
                <a:latin typeface="Consolas"/>
              </a:rPr>
              <a:t>DataProvider</a:t>
            </a:r>
            <a:r>
              <a:rPr lang="de-DE" sz="1400" dirty="0">
                <a:latin typeface="Consolas"/>
              </a:rPr>
              <a:t>]::</a:t>
            </a:r>
            <a:r>
              <a:rPr lang="de-DE" sz="1400" dirty="0" err="1">
                <a:latin typeface="Consolas"/>
              </a:rPr>
              <a:t>SQLServer</a:t>
            </a:r>
          </a:p>
          <a:p>
            <a:r>
              <a:rPr lang="de-DE" sz="1400" dirty="0" err="1">
                <a:latin typeface="Consolas"/>
              </a:rPr>
              <a:t>switch</a:t>
            </a:r>
            <a:r>
              <a:rPr lang="de-DE" sz="1400" dirty="0">
                <a:latin typeface="Consolas"/>
              </a:rPr>
              <a:t> ($</a:t>
            </a:r>
            <a:r>
              <a:rPr lang="de-DE" sz="1400" dirty="0" err="1">
                <a:latin typeface="Consolas"/>
              </a:rPr>
              <a:t>dbProvider</a:t>
            </a:r>
            <a:r>
              <a:rPr lang="de-DE" sz="1400" dirty="0">
                <a:latin typeface="Consolas"/>
              </a:rPr>
              <a:t>)</a:t>
            </a:r>
            <a:br>
              <a:rPr lang="de-DE" sz="1400" dirty="0">
                <a:latin typeface="Consolas"/>
              </a:rPr>
            </a:br>
            <a:r>
              <a:rPr lang="de-DE" sz="1400" dirty="0">
                <a:latin typeface="Consolas"/>
              </a:rPr>
              <a:t>{</a:t>
            </a:r>
          </a:p>
          <a:p>
            <a:r>
              <a:rPr lang="de-DE" sz="1400" dirty="0">
                <a:latin typeface="Consolas"/>
              </a:rPr>
              <a:t>   </a:t>
            </a:r>
            <a:r>
              <a:rPr lang="de-DE" sz="1400" dirty="0" err="1">
                <a:latin typeface="Consolas"/>
              </a:rPr>
              <a:t>SQLServer</a:t>
            </a:r>
            <a:r>
              <a:rPr lang="de-DE" sz="1400" dirty="0">
                <a:latin typeface="Consolas"/>
              </a:rPr>
              <a:t> { "Hier ist der SQL-Server" }</a:t>
            </a:r>
            <a:br>
              <a:rPr lang="de-DE" sz="1400" dirty="0">
                <a:latin typeface="Consolas"/>
              </a:rPr>
            </a:br>
            <a:r>
              <a:rPr lang="de-DE" sz="1400" dirty="0">
                <a:latin typeface="Consolas"/>
              </a:rPr>
              <a:t>   Oracle { "Hier ist der Oracle-Server"}</a:t>
            </a:r>
            <a:br>
              <a:rPr lang="de-DE" sz="1400" dirty="0">
                <a:latin typeface="Consolas"/>
              </a:rPr>
            </a:br>
            <a:r>
              <a:rPr lang="de-DE" sz="1400" dirty="0">
                <a:latin typeface="Consolas"/>
              </a:rPr>
              <a:t>   SQLite { "Und hier ist </a:t>
            </a:r>
            <a:r>
              <a:rPr lang="de-DE" sz="1400" dirty="0" err="1">
                <a:latin typeface="Consolas"/>
              </a:rPr>
              <a:t>SQLite</a:t>
            </a:r>
            <a:r>
              <a:rPr lang="de-DE" sz="1400" dirty="0" smtClean="0">
                <a:latin typeface="Consolas"/>
              </a:rPr>
              <a:t>"}</a:t>
            </a:r>
          </a:p>
          <a:p>
            <a:r>
              <a:rPr lang="de-DE" sz="1400" dirty="0"/>
              <a:t>   </a:t>
            </a:r>
            <a:r>
              <a:rPr lang="de-DE" sz="1400" dirty="0" err="1" smtClean="0"/>
              <a:t>default</a:t>
            </a:r>
            <a:r>
              <a:rPr lang="de-DE" sz="1400" dirty="0" smtClean="0"/>
              <a:t> </a:t>
            </a:r>
            <a:r>
              <a:rPr lang="de-DE" sz="1400" dirty="0"/>
              <a:t>{ "Default-Aktion"}</a:t>
            </a:r>
          </a:p>
          <a:p>
            <a:r>
              <a:rPr lang="de-DE" sz="1400" dirty="0" smtClean="0">
                <a:latin typeface="Consolas"/>
              </a:rPr>
              <a:t>}</a:t>
            </a:r>
            <a:r>
              <a:rPr lang="de-DE" sz="1400" dirty="0">
                <a:latin typeface="Consolas"/>
              </a:rPr>
              <a:t> </a:t>
            </a:r>
            <a:endParaRPr lang="de-DE" sz="1400" dirty="0"/>
          </a:p>
        </p:txBody>
      </p:sp>
      <p:sp>
        <p:nvSpPr>
          <p:cNvPr id="10" name="Textfeld 9">
            <a:extLst>
              <a:ext uri="{FF2B5EF4-FFF2-40B4-BE49-F238E27FC236}">
                <a16:creationId xmlns="" xmlns:a16="http://schemas.microsoft.com/office/drawing/2014/main" id="{B9E9F8E8-CBCE-D448-5AC6-3C7160C1DC26}"/>
              </a:ext>
            </a:extLst>
          </p:cNvPr>
          <p:cNvSpPr txBox="1"/>
          <p:nvPr/>
        </p:nvSpPr>
        <p:spPr>
          <a:xfrm>
            <a:off x="846909" y="2724473"/>
            <a:ext cx="7416824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40" tIns="45720" rIns="91440" bIns="45720" anchor="t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9pPr>
          </a:lstStyle>
          <a:p>
            <a:r>
              <a:rPr lang="de-DE" dirty="0">
                <a:latin typeface="Arial"/>
                <a:cs typeface="Arial"/>
              </a:rPr>
              <a:t>Beispiel für </a:t>
            </a:r>
            <a:r>
              <a:rPr lang="de-DE" dirty="0" err="1">
                <a:latin typeface="Arial"/>
                <a:cs typeface="Arial"/>
              </a:rPr>
              <a:t>enum</a:t>
            </a:r>
            <a:r>
              <a:rPr lang="de-DE" dirty="0">
                <a:latin typeface="Arial"/>
                <a:cs typeface="Arial"/>
              </a:rPr>
              <a:t>-Konstanten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085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Umgang mit </a:t>
            </a:r>
            <a:r>
              <a:rPr lang="de-DE" sz="2800" dirty="0" err="1" smtClean="0"/>
              <a:t>SymLinks</a:t>
            </a:r>
            <a:r>
              <a:rPr lang="de-DE" sz="2800" dirty="0"/>
              <a:t> </a:t>
            </a:r>
            <a:r>
              <a:rPr lang="de-DE" sz="2800" dirty="0" smtClean="0"/>
              <a:t>(1)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MS112 -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>
          <a:xfrm>
            <a:off x="612648" y="1609402"/>
            <a:ext cx="8153400" cy="4495800"/>
          </a:xfrm>
        </p:spPr>
        <p:txBody>
          <a:bodyPr>
            <a:normAutofit/>
          </a:bodyPr>
          <a:lstStyle/>
          <a:p>
            <a:r>
              <a:rPr lang="de-DE" sz="2800" dirty="0" err="1" smtClean="0"/>
              <a:t>SymLink</a:t>
            </a:r>
            <a:r>
              <a:rPr lang="de-DE" sz="2800" dirty="0" smtClean="0"/>
              <a:t> = Symbolische Verknüpfung</a:t>
            </a:r>
          </a:p>
          <a:p>
            <a:r>
              <a:rPr lang="de-DE" sz="2800" dirty="0" smtClean="0"/>
              <a:t>Es gibt keine eigenen </a:t>
            </a:r>
            <a:r>
              <a:rPr lang="de-DE" sz="2800" dirty="0" err="1" smtClean="0"/>
              <a:t>Commands</a:t>
            </a:r>
            <a:endParaRPr lang="de-DE" sz="2800" dirty="0" smtClean="0"/>
          </a:p>
          <a:p>
            <a:r>
              <a:rPr lang="de-DE" sz="2800" dirty="0" smtClean="0"/>
              <a:t>Ein </a:t>
            </a:r>
            <a:r>
              <a:rPr lang="de-DE" sz="2800" dirty="0" err="1" smtClean="0"/>
              <a:t>SymLink</a:t>
            </a:r>
            <a:r>
              <a:rPr lang="de-DE" sz="2800" dirty="0" smtClean="0"/>
              <a:t> wird über den </a:t>
            </a:r>
            <a:r>
              <a:rPr lang="de-DE" sz="2800" b="1" dirty="0" err="1" smtClean="0"/>
              <a:t>ItemType</a:t>
            </a:r>
            <a:r>
              <a:rPr lang="de-DE" sz="2800" dirty="0" smtClean="0"/>
              <a:t>-Parameter des </a:t>
            </a:r>
            <a:r>
              <a:rPr lang="de-DE" sz="2800" b="1" dirty="0" smtClean="0"/>
              <a:t>New-Item</a:t>
            </a:r>
            <a:r>
              <a:rPr lang="de-DE" sz="2800" dirty="0" smtClean="0"/>
              <a:t>-</a:t>
            </a:r>
            <a:r>
              <a:rPr lang="de-DE" sz="2800" dirty="0" err="1" smtClean="0"/>
              <a:t>Cmdlet</a:t>
            </a:r>
            <a:r>
              <a:rPr lang="de-DE" sz="2800" dirty="0" smtClean="0"/>
              <a:t> angelegt</a:t>
            </a:r>
          </a:p>
          <a:p>
            <a:pPr marL="0" indent="0">
              <a:buNone/>
            </a:pPr>
            <a:endParaRPr lang="de-DE" sz="28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717032"/>
            <a:ext cx="6262092" cy="93405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095779" y="5281463"/>
            <a:ext cx="756084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New-Item –Path Posh -Target $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PsHome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Itemtype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SymbolicLink</a:t>
            </a:r>
            <a:endParaRPr lang="de-D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feld 2"/>
          <p:cNvSpPr txBox="1">
            <a:spLocks noChangeArrowheads="1"/>
          </p:cNvSpPr>
          <p:nvPr/>
        </p:nvSpPr>
        <p:spPr bwMode="auto">
          <a:xfrm>
            <a:off x="1083387" y="4941168"/>
            <a:ext cx="7573232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1400" dirty="0">
                <a:solidFill>
                  <a:schemeClr val="bg1"/>
                </a:solidFill>
              </a:rPr>
              <a:t>Beispiel: </a:t>
            </a:r>
            <a:r>
              <a:rPr lang="de-DE" sz="1400" dirty="0" err="1" smtClean="0">
                <a:solidFill>
                  <a:schemeClr val="bg1"/>
                </a:solidFill>
              </a:rPr>
              <a:t>SymLink</a:t>
            </a:r>
            <a:r>
              <a:rPr lang="de-DE" sz="1400" dirty="0" smtClean="0">
                <a:solidFill>
                  <a:schemeClr val="bg1"/>
                </a:solidFill>
              </a:rPr>
              <a:t> im aktuellen Verzeichnis für das Windows </a:t>
            </a:r>
            <a:r>
              <a:rPr lang="de-DE" sz="1400" dirty="0" err="1" smtClean="0">
                <a:solidFill>
                  <a:schemeClr val="bg1"/>
                </a:solidFill>
              </a:rPr>
              <a:t>PowerShell</a:t>
            </a:r>
            <a:r>
              <a:rPr lang="de-DE" sz="1400" dirty="0" smtClean="0">
                <a:solidFill>
                  <a:schemeClr val="bg1"/>
                </a:solidFill>
              </a:rPr>
              <a:t>-Verzeichnis anlegen</a:t>
            </a:r>
            <a:endParaRPr lang="de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5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Umgang mit </a:t>
            </a:r>
            <a:r>
              <a:rPr lang="de-DE" sz="2800" dirty="0" err="1"/>
              <a:t>SymLinks</a:t>
            </a:r>
            <a:r>
              <a:rPr lang="de-DE" sz="2800" dirty="0"/>
              <a:t> </a:t>
            </a:r>
            <a:r>
              <a:rPr lang="de-DE" sz="2800" dirty="0" smtClean="0"/>
              <a:t>(2)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MS112 -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Das Entfernen symbolischer Links ist bei der Windows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etwas „</a:t>
            </a:r>
            <a:r>
              <a:rPr lang="de-DE" sz="2400" dirty="0" err="1" smtClean="0"/>
              <a:t>tricky</a:t>
            </a:r>
            <a:r>
              <a:rPr lang="de-DE" sz="2400" dirty="0" smtClean="0"/>
              <a:t>“</a:t>
            </a:r>
          </a:p>
          <a:p>
            <a:r>
              <a:rPr lang="de-DE" sz="2400" dirty="0" smtClean="0"/>
              <a:t>Remove-Item funktioniert nicht</a:t>
            </a:r>
          </a:p>
          <a:p>
            <a:r>
              <a:rPr lang="de-DE" sz="2400" dirty="0" smtClean="0"/>
              <a:t>Ein Workaround ist die Delete()-Methode oder </a:t>
            </a:r>
            <a:r>
              <a:rPr lang="de-DE" sz="2400" dirty="0" err="1" smtClean="0"/>
              <a:t>Cmd.exe</a:t>
            </a:r>
            <a:endParaRPr lang="de-DE" sz="2400" dirty="0" smtClean="0"/>
          </a:p>
          <a:p>
            <a:r>
              <a:rPr lang="de-DE" sz="2400" dirty="0" smtClean="0"/>
              <a:t>Bei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7 funktioniert alles wie beschrieben</a:t>
            </a:r>
            <a:endParaRPr lang="de-DE" sz="2400" dirty="0"/>
          </a:p>
        </p:txBody>
      </p:sp>
      <p:sp>
        <p:nvSpPr>
          <p:cNvPr id="5" name="Textfeld 4"/>
          <p:cNvSpPr txBox="1"/>
          <p:nvPr/>
        </p:nvSpPr>
        <p:spPr>
          <a:xfrm>
            <a:off x="971600" y="4725144"/>
            <a:ext cx="756084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(Get-Item –Name Posh).Delete()</a:t>
            </a:r>
            <a:endParaRPr lang="de-D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feld 2"/>
          <p:cNvSpPr txBox="1">
            <a:spLocks noChangeArrowheads="1"/>
          </p:cNvSpPr>
          <p:nvPr/>
        </p:nvSpPr>
        <p:spPr bwMode="auto">
          <a:xfrm>
            <a:off x="959208" y="4384849"/>
            <a:ext cx="7573232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1400" dirty="0">
                <a:solidFill>
                  <a:schemeClr val="bg1"/>
                </a:solidFill>
              </a:rPr>
              <a:t>Beispiel: </a:t>
            </a:r>
            <a:r>
              <a:rPr lang="de-DE" sz="1400" dirty="0" err="1" smtClean="0">
                <a:solidFill>
                  <a:schemeClr val="bg1"/>
                </a:solidFill>
              </a:rPr>
              <a:t>Symobolisches</a:t>
            </a:r>
            <a:r>
              <a:rPr lang="de-DE" sz="1400" dirty="0" smtClean="0">
                <a:solidFill>
                  <a:schemeClr val="bg1"/>
                </a:solidFill>
              </a:rPr>
              <a:t> Link bei Windows </a:t>
            </a:r>
            <a:r>
              <a:rPr lang="de-DE" sz="1400" dirty="0" err="1" smtClean="0">
                <a:solidFill>
                  <a:schemeClr val="bg1"/>
                </a:solidFill>
              </a:rPr>
              <a:t>PowerShell</a:t>
            </a:r>
            <a:r>
              <a:rPr lang="de-DE" sz="1400" dirty="0" smtClean="0">
                <a:solidFill>
                  <a:schemeClr val="bg1"/>
                </a:solidFill>
              </a:rPr>
              <a:t> entfernen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65394" y="5589240"/>
            <a:ext cx="756084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Remove-Item –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Name Posh</a:t>
            </a:r>
            <a:endParaRPr lang="de-D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2"/>
          <p:cNvSpPr txBox="1">
            <a:spLocks noChangeArrowheads="1"/>
          </p:cNvSpPr>
          <p:nvPr/>
        </p:nvSpPr>
        <p:spPr bwMode="auto">
          <a:xfrm>
            <a:off x="953002" y="5248945"/>
            <a:ext cx="7573232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1400" dirty="0">
                <a:solidFill>
                  <a:schemeClr val="bg1"/>
                </a:solidFill>
              </a:rPr>
              <a:t>Beispiel: </a:t>
            </a:r>
            <a:r>
              <a:rPr lang="de-DE" sz="1400" dirty="0" err="1" smtClean="0">
                <a:solidFill>
                  <a:schemeClr val="bg1"/>
                </a:solidFill>
              </a:rPr>
              <a:t>Symobolisches</a:t>
            </a:r>
            <a:r>
              <a:rPr lang="de-DE" sz="1400" dirty="0" smtClean="0">
                <a:solidFill>
                  <a:schemeClr val="bg1"/>
                </a:solidFill>
              </a:rPr>
              <a:t> Link bei </a:t>
            </a:r>
            <a:r>
              <a:rPr lang="de-DE" sz="1400" dirty="0" err="1" smtClean="0">
                <a:solidFill>
                  <a:schemeClr val="bg1"/>
                </a:solidFill>
              </a:rPr>
              <a:t>PowerShell</a:t>
            </a:r>
            <a:r>
              <a:rPr lang="de-DE" sz="1400" dirty="0" smtClean="0">
                <a:solidFill>
                  <a:schemeClr val="bg1"/>
                </a:solidFill>
              </a:rPr>
              <a:t> 7.x entfernen</a:t>
            </a:r>
            <a:endParaRPr lang="de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9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2648" y="188640"/>
            <a:ext cx="8153400" cy="990600"/>
          </a:xfrm>
        </p:spPr>
        <p:txBody>
          <a:bodyPr/>
          <a:lstStyle/>
          <a:p>
            <a:r>
              <a:rPr lang="de-DE" sz="2800" dirty="0"/>
              <a:t>Kurzer Rückblick zur Enstehung von "</a:t>
            </a:r>
            <a:r>
              <a:rPr lang="de-DE" sz="2800" dirty="0" err="1"/>
              <a:t>PowerShell</a:t>
            </a:r>
            <a:r>
              <a:rPr lang="de-DE" sz="2800" dirty="0"/>
              <a:t> Core"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Neuausrichtung und neues „Unternehmensbild“ bei Microsoft </a:t>
            </a:r>
            <a:r>
              <a:rPr lang="de-DE" sz="2400" dirty="0"/>
              <a:t>im Jahr 2016 („Microsoft </a:t>
            </a:r>
            <a:r>
              <a:rPr lang="de-DE" sz="2400" dirty="0" err="1"/>
              <a:t>loves</a:t>
            </a:r>
            <a:r>
              <a:rPr lang="de-DE" sz="2400" dirty="0"/>
              <a:t> Linux</a:t>
            </a:r>
            <a:r>
              <a:rPr lang="de-DE" sz="2400" dirty="0" smtClean="0"/>
              <a:t>“)</a:t>
            </a:r>
            <a:endParaRPr lang="de-DE" sz="2400" dirty="0"/>
          </a:p>
          <a:p>
            <a:r>
              <a:rPr lang="de-DE" sz="2400" dirty="0" smtClean="0"/>
              <a:t>August </a:t>
            </a:r>
            <a:r>
              <a:rPr lang="de-DE" sz="2400" dirty="0"/>
              <a:t>2016 </a:t>
            </a:r>
            <a:r>
              <a:rPr lang="de-DE" sz="2400" dirty="0" smtClean="0"/>
              <a:t>–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Core wird angekündigt</a:t>
            </a:r>
          </a:p>
          <a:p>
            <a:r>
              <a:rPr lang="de-DE" sz="2400" dirty="0" smtClean="0"/>
              <a:t>Januar </a:t>
            </a:r>
            <a:r>
              <a:rPr lang="de-DE" sz="2400" dirty="0"/>
              <a:t>2018 </a:t>
            </a:r>
            <a:r>
              <a:rPr lang="de-DE" sz="2400" dirty="0" smtClean="0"/>
              <a:t>–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Core wird in </a:t>
            </a:r>
            <a:r>
              <a:rPr lang="de-DE" sz="2400" dirty="0"/>
              <a:t>der Version 6.0 </a:t>
            </a:r>
            <a:r>
              <a:rPr lang="de-DE" sz="2400" dirty="0" err="1" smtClean="0"/>
              <a:t>released</a:t>
            </a:r>
            <a:endParaRPr lang="de-DE" sz="2400" dirty="0" smtClean="0"/>
          </a:p>
          <a:p>
            <a:r>
              <a:rPr lang="de-DE" sz="2400" dirty="0" err="1" smtClean="0"/>
              <a:t>PowerShell</a:t>
            </a:r>
            <a:r>
              <a:rPr lang="de-DE" sz="2400" dirty="0" smtClean="0"/>
              <a:t> Core = Plattformunabhängig + Open Source</a:t>
            </a:r>
            <a:endParaRPr lang="de-DE" sz="2400" dirty="0"/>
          </a:p>
          <a:p>
            <a:r>
              <a:rPr lang="de-DE" sz="2400" b="1" dirty="0"/>
              <a:t>Wichtig</a:t>
            </a:r>
            <a:r>
              <a:rPr lang="de-DE" sz="2400" dirty="0"/>
              <a:t>: Seit Version 7 heißt es nur noch "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„</a:t>
            </a:r>
          </a:p>
          <a:p>
            <a:r>
              <a:rPr lang="de-DE" sz="2400" dirty="0" smtClean="0"/>
              <a:t>Zwei „Geschmacksrichtungen“ – Windows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und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Core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06978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Zusammenfassung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Die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</a:t>
            </a:r>
            <a:r>
              <a:rPr lang="de-DE" sz="2400" dirty="0"/>
              <a:t>ist ein klassischer Interpreter</a:t>
            </a:r>
          </a:p>
          <a:p>
            <a:r>
              <a:rPr lang="de-DE" sz="2400" dirty="0"/>
              <a:t>Beim Verarbeiten großer Datenmengen wird die Ausführung (sehr) langsam</a:t>
            </a:r>
          </a:p>
          <a:p>
            <a:r>
              <a:rPr lang="de-DE" sz="2400" dirty="0"/>
              <a:t>Niemals große Strings per += verknüpfen</a:t>
            </a:r>
          </a:p>
          <a:p>
            <a:r>
              <a:rPr lang="de-DE" sz="2400" dirty="0"/>
              <a:t>Große Dateien per StreamReader einlesen</a:t>
            </a:r>
          </a:p>
          <a:p>
            <a:r>
              <a:rPr lang="de-DE" sz="2400" dirty="0"/>
              <a:t>.NET-Laufzeit bietet ein reichhaltiges Repertoire an Listenklassen</a:t>
            </a:r>
          </a:p>
          <a:p>
            <a:r>
              <a:rPr lang="de-DE" sz="2400" dirty="0"/>
              <a:t>Regex für die schnelle Textverarbeitung</a:t>
            </a:r>
          </a:p>
        </p:txBody>
      </p:sp>
    </p:spTree>
    <p:extLst>
      <p:ext uri="{BB962C8B-B14F-4D97-AF65-F5344CB8AC3E}">
        <p14:creationId xmlns:p14="http://schemas.microsoft.com/office/powerpoint/2010/main" val="147478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Lektion X1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Module und Skripte mit Pester testen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124972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Die Themen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RTFM</a:t>
            </a:r>
          </a:p>
          <a:p>
            <a:r>
              <a:rPr lang="de-DE" sz="2400" dirty="0"/>
              <a:t>Was genau ist ein Test?</a:t>
            </a:r>
          </a:p>
          <a:p>
            <a:r>
              <a:rPr lang="de-DE" sz="2400" dirty="0"/>
              <a:t>Warum Tests?</a:t>
            </a:r>
          </a:p>
          <a:p>
            <a:r>
              <a:rPr lang="de-DE" sz="2400" dirty="0"/>
              <a:t>Warum Pester?</a:t>
            </a:r>
          </a:p>
          <a:p>
            <a:r>
              <a:rPr lang="de-DE" sz="2400" dirty="0"/>
              <a:t>Ein erstes Beispiel</a:t>
            </a:r>
          </a:p>
        </p:txBody>
      </p:sp>
    </p:spTree>
    <p:extLst>
      <p:ext uri="{BB962C8B-B14F-4D97-AF65-F5344CB8AC3E}">
        <p14:creationId xmlns:p14="http://schemas.microsoft.com/office/powerpoint/2010/main" val="63066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Bitte zuerst einen Blick in die Doku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Ohne einen Blick in die Doku ist der „Frust“ vorprogrammiert</a:t>
            </a:r>
          </a:p>
          <a:p>
            <a:r>
              <a:rPr lang="de-DE" sz="2400" dirty="0"/>
              <a:t>https://</a:t>
            </a:r>
            <a:r>
              <a:rPr lang="de-DE" sz="2400" dirty="0" err="1"/>
              <a:t>pester.dev</a:t>
            </a:r>
            <a:r>
              <a:rPr lang="de-DE" sz="2400" dirty="0"/>
              <a:t>/</a:t>
            </a:r>
          </a:p>
          <a:p>
            <a:r>
              <a:rPr lang="de-DE" sz="2400" dirty="0"/>
              <a:t>Gute Einführung mit vielen Beispielen</a:t>
            </a:r>
          </a:p>
          <a:p>
            <a:r>
              <a:rPr lang="de-DE" sz="2400" dirty="0"/>
              <a:t>Ein Grund sind die großen Unterschiede zwischen Version 3.x und v5</a:t>
            </a:r>
          </a:p>
          <a:p>
            <a:r>
              <a:rPr lang="de-DE" sz="2400" b="1" dirty="0"/>
              <a:t>Problem</a:t>
            </a:r>
            <a:r>
              <a:rPr lang="de-DE" sz="2400" dirty="0"/>
              <a:t>: Bei Windows 10 ist </a:t>
            </a:r>
            <a:r>
              <a:rPr lang="de-DE" sz="2400" dirty="0" err="1"/>
              <a:t>Pester</a:t>
            </a:r>
            <a:r>
              <a:rPr lang="de-DE" sz="2400" dirty="0"/>
              <a:t> 3.4.0 vorinstalliert</a:t>
            </a:r>
          </a:p>
        </p:txBody>
      </p:sp>
    </p:spTree>
    <p:extLst>
      <p:ext uri="{BB962C8B-B14F-4D97-AF65-F5344CB8AC3E}">
        <p14:creationId xmlns:p14="http://schemas.microsoft.com/office/powerpoint/2010/main" val="136054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Was genau ist ein Test?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Test = Funktionstest (Komponententest)</a:t>
            </a:r>
          </a:p>
          <a:p>
            <a:r>
              <a:rPr lang="de-DE" sz="2400" dirty="0"/>
              <a:t>Eine Methode/Function usw. wird mit definierten Parametern ausgeführt</a:t>
            </a:r>
          </a:p>
          <a:p>
            <a:r>
              <a:rPr lang="de-DE" sz="2400" dirty="0"/>
              <a:t>Der Rückgabewert (!) wird mit einem erwarteten Wert verglichen</a:t>
            </a:r>
          </a:p>
          <a:p>
            <a:r>
              <a:rPr lang="de-DE" sz="2400" dirty="0"/>
              <a:t>Stimmt der Wert überein, wurde der Test bestanden und die „grüne Lampe“ geht an</a:t>
            </a:r>
          </a:p>
          <a:p>
            <a:r>
              <a:rPr lang="de-DE" sz="2400" dirty="0"/>
              <a:t>Stimmt der Wert nicht überein, „rote Lampe“</a:t>
            </a:r>
          </a:p>
        </p:txBody>
      </p:sp>
    </p:spTree>
    <p:extLst>
      <p:ext uri="{BB962C8B-B14F-4D97-AF65-F5344CB8AC3E}">
        <p14:creationId xmlns:p14="http://schemas.microsoft.com/office/powerpoint/2010/main" val="180019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Warum Tests?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Ein Funktionsttest testet nicht, ob eine Anwendung/Skript funktioniert</a:t>
            </a:r>
          </a:p>
          <a:p>
            <a:r>
              <a:rPr lang="de-DE" sz="2400" dirty="0"/>
              <a:t>Ein Funktionstest testet lediglich, ob bei einem Aufruf einer Methode/</a:t>
            </a:r>
            <a:r>
              <a:rPr lang="de-DE" sz="2400" dirty="0" err="1"/>
              <a:t>Function</a:t>
            </a:r>
            <a:r>
              <a:rPr lang="de-DE" sz="2400" dirty="0"/>
              <a:t> mit bestimmten Argumenten der erwartete Rückgabewert entsteht</a:t>
            </a:r>
          </a:p>
          <a:p>
            <a:r>
              <a:rPr lang="de-DE" sz="2400" dirty="0"/>
              <a:t>Ein Funktionstest soll sicherstellen, dass eine Veränderung am Quelltext/Skript keine negativen Auswirkungen hat</a:t>
            </a:r>
          </a:p>
          <a:p>
            <a:r>
              <a:rPr lang="de-DE" sz="2400" dirty="0"/>
              <a:t>Software-Entwickler schreiben hunderte von Tests für Ihre Anwendung</a:t>
            </a:r>
          </a:p>
        </p:txBody>
      </p:sp>
    </p:spTree>
    <p:extLst>
      <p:ext uri="{BB962C8B-B14F-4D97-AF65-F5344CB8AC3E}">
        <p14:creationId xmlns:p14="http://schemas.microsoft.com/office/powerpoint/2010/main" val="350800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Warum Pester?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Pester hat sich schnell zu dem Test-Modul für PowerShell-Skripte entwickelt</a:t>
            </a:r>
          </a:p>
          <a:p>
            <a:r>
              <a:rPr lang="de-DE" sz="2400" dirty="0"/>
              <a:t>Ist bei Windows 10/Windows Server 2016 von Anfang an dabei (aber in einer veralteten Version)</a:t>
            </a:r>
          </a:p>
          <a:p>
            <a:r>
              <a:rPr lang="de-DE" sz="2400" dirty="0"/>
              <a:t>Verfolgt den BDD-Ansatz (</a:t>
            </a:r>
            <a:r>
              <a:rPr lang="de-DE" sz="2400" i="1" dirty="0"/>
              <a:t>Behavior Driven Development</a:t>
            </a:r>
            <a:r>
              <a:rPr lang="de-DE" sz="2400" dirty="0"/>
              <a:t>) </a:t>
            </a:r>
          </a:p>
          <a:p>
            <a:r>
              <a:rPr lang="de-DE" sz="2400" dirty="0"/>
              <a:t>Mit Pester lässt sich alles testen, z.B. auch eine Verzeichnisstruktur oder eine Serverkonfiguration</a:t>
            </a:r>
          </a:p>
        </p:txBody>
      </p:sp>
    </p:spTree>
    <p:extLst>
      <p:ext uri="{BB962C8B-B14F-4D97-AF65-F5344CB8AC3E}">
        <p14:creationId xmlns:p14="http://schemas.microsoft.com/office/powerpoint/2010/main" val="255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Ein erstes Beispiel (1)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Ausgangspunkt ist eine simple Function</a:t>
            </a:r>
          </a:p>
        </p:txBody>
      </p:sp>
      <p:sp>
        <p:nvSpPr>
          <p:cNvPr id="6" name="Textfeld 5"/>
          <p:cNvSpPr txBox="1">
            <a:spLocks noChangeArrowheads="1"/>
          </p:cNvSpPr>
          <p:nvPr/>
        </p:nvSpPr>
        <p:spPr bwMode="auto">
          <a:xfrm>
            <a:off x="971600" y="2780928"/>
            <a:ext cx="7392588" cy="13765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600" dirty="0"/>
              <a:t>function New-Password</a:t>
            </a:r>
          </a:p>
          <a:p>
            <a:r>
              <a:rPr lang="de-DE" sz="1600" dirty="0"/>
              <a:t>{</a:t>
            </a:r>
          </a:p>
          <a:p>
            <a:r>
              <a:rPr lang="de-DE" sz="1600" dirty="0"/>
              <a:t>  param([Int]$Count)</a:t>
            </a:r>
          </a:p>
          <a:p>
            <a:r>
              <a:rPr lang="de-DE" sz="1600" dirty="0"/>
              <a:t>  (1..$Count).ForEach{[Char](65..92 | Get-Random)} -join ""</a:t>
            </a:r>
          </a:p>
          <a:p>
            <a:r>
              <a:rPr lang="de-DE" sz="1600" dirty="0"/>
              <a:t>}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71600" y="2492896"/>
            <a:ext cx="7416824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9pPr>
          </a:lstStyle>
          <a:p>
            <a:r>
              <a:rPr lang="de-DE" dirty="0"/>
              <a:t>Function, die eine Operation ausführt und einen Wert zurückgibt</a:t>
            </a:r>
          </a:p>
        </p:txBody>
      </p:sp>
    </p:spTree>
    <p:extLst>
      <p:ext uri="{BB962C8B-B14F-4D97-AF65-F5344CB8AC3E}">
        <p14:creationId xmlns:p14="http://schemas.microsoft.com/office/powerpoint/2010/main" val="35321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Ein erstes Beispiel (2)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32656"/>
          </a:xfrm>
        </p:spPr>
        <p:txBody>
          <a:bodyPr>
            <a:normAutofit/>
          </a:bodyPr>
          <a:lstStyle/>
          <a:p>
            <a:r>
              <a:rPr lang="de-DE" sz="2400" dirty="0"/>
              <a:t>Die Function soll getestet werden</a:t>
            </a:r>
          </a:p>
        </p:txBody>
      </p:sp>
      <p:sp>
        <p:nvSpPr>
          <p:cNvPr id="6" name="Textfeld 5"/>
          <p:cNvSpPr txBox="1">
            <a:spLocks noChangeArrowheads="1"/>
          </p:cNvSpPr>
          <p:nvPr/>
        </p:nvSpPr>
        <p:spPr bwMode="auto">
          <a:xfrm>
            <a:off x="971600" y="2780928"/>
            <a:ext cx="7392588" cy="1868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600" dirty="0"/>
              <a:t>Describe "Anlegen eines Passwort" {</a:t>
            </a:r>
          </a:p>
          <a:p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>It "Erzeugt Passwort mit 8 Zeichen" {</a:t>
            </a:r>
          </a:p>
          <a:p>
            <a:r>
              <a:rPr lang="de-DE" sz="1600" dirty="0"/>
              <a:t>   $Pw = New-Password -Count 8</a:t>
            </a:r>
          </a:p>
          <a:p>
            <a:r>
              <a:rPr lang="de-DE" sz="1600" dirty="0"/>
              <a:t>    $Pw.Length | Should Be 8</a:t>
            </a:r>
          </a:p>
          <a:p>
            <a:r>
              <a:rPr lang="de-DE" sz="1600" dirty="0"/>
              <a:t>   }</a:t>
            </a:r>
          </a:p>
          <a:p>
            <a:r>
              <a:rPr lang="de-DE" sz="1600" dirty="0"/>
              <a:t>}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71600" y="2492896"/>
            <a:ext cx="7416824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9pPr>
          </a:lstStyle>
          <a:p>
            <a:r>
              <a:rPr lang="de-DE" dirty="0"/>
              <a:t>Pester-Test für einen Function-Aufruf</a:t>
            </a:r>
          </a:p>
        </p:txBody>
      </p:sp>
      <p:cxnSp>
        <p:nvCxnSpPr>
          <p:cNvPr id="9" name="Gerade Verbindung mit Pfeil 8"/>
          <p:cNvCxnSpPr/>
          <p:nvPr/>
        </p:nvCxnSpPr>
        <p:spPr>
          <a:xfrm>
            <a:off x="2267744" y="4077072"/>
            <a:ext cx="0" cy="93610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1847573" y="5003884"/>
            <a:ext cx="924227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Ist-Wert</a:t>
            </a: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4128075" y="4077072"/>
            <a:ext cx="0" cy="93610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3635896" y="5003884"/>
            <a:ext cx="1066895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Soll-Wert</a:t>
            </a:r>
          </a:p>
        </p:txBody>
      </p:sp>
    </p:spTree>
    <p:extLst>
      <p:ext uri="{BB962C8B-B14F-4D97-AF65-F5344CB8AC3E}">
        <p14:creationId xmlns:p14="http://schemas.microsoft.com/office/powerpoint/2010/main" val="15234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Zusammenfassung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Funktionstest sind wichtig</a:t>
            </a:r>
          </a:p>
          <a:p>
            <a:r>
              <a:rPr lang="de-DE" sz="2400" dirty="0"/>
              <a:t>In erster Linie bei größeren Skripten und Modulen</a:t>
            </a:r>
          </a:p>
          <a:p>
            <a:r>
              <a:rPr lang="de-DE" sz="2400" dirty="0"/>
              <a:t>Bei Team-Entwicklung sind sie Pflicht</a:t>
            </a:r>
          </a:p>
          <a:p>
            <a:r>
              <a:rPr lang="de-DE" sz="2400" dirty="0"/>
              <a:t>Funktionstest als Teil einer Release-Pipeline für PowerShell-Module</a:t>
            </a:r>
          </a:p>
          <a:p>
            <a:r>
              <a:rPr lang="de-DE" sz="2400" dirty="0"/>
              <a:t>Pester ist das Standardtestingtool für PowerShell und genial (auf Versionsnummer achten)</a:t>
            </a:r>
          </a:p>
          <a:p>
            <a:r>
              <a:rPr lang="de-DE" sz="2400" dirty="0"/>
              <a:t>„The Pester Book“ von Adam Bertram</a:t>
            </a:r>
          </a:p>
        </p:txBody>
      </p:sp>
    </p:spTree>
    <p:extLst>
      <p:ext uri="{BB962C8B-B14F-4D97-AF65-F5344CB8AC3E}">
        <p14:creationId xmlns:p14="http://schemas.microsoft.com/office/powerpoint/2010/main" val="175121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Systemvergleich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pic>
        <p:nvPicPr>
          <p:cNvPr id="1026" name="Picture 2" descr="https://upload.wikimedia.org/wikipedia/commons/thumb/2/2f/PowerShell_5.0_icon.png/128px-PowerShell_5.0_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876" y="1788271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395536" y="3100318"/>
            <a:ext cx="409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Windows </a:t>
            </a:r>
            <a:r>
              <a:rPr lang="de-DE" dirty="0" err="1"/>
              <a:t>PowerShell</a:t>
            </a:r>
            <a:r>
              <a:rPr lang="de-DE" dirty="0"/>
              <a:t> </a:t>
            </a:r>
            <a:r>
              <a:rPr lang="de-DE" dirty="0" smtClean="0"/>
              <a:t>5.1 als </a:t>
            </a:r>
            <a:r>
              <a:rPr lang="de-DE" dirty="0"/>
              <a:t>Teil des WMF</a:t>
            </a:r>
          </a:p>
        </p:txBody>
      </p:sp>
      <p:sp>
        <p:nvSpPr>
          <p:cNvPr id="11" name="Abgerundetes Rechteck 10"/>
          <p:cNvSpPr/>
          <p:nvPr/>
        </p:nvSpPr>
        <p:spPr>
          <a:xfrm>
            <a:off x="755576" y="3691009"/>
            <a:ext cx="2376264" cy="1008112"/>
          </a:xfrm>
          <a:prstGeom prst="roundRect">
            <a:avLst/>
          </a:prstGeom>
          <a:solidFill>
            <a:srgbClr val="00B0F0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/>
              <a:t>.NET Framework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5" y="5157192"/>
            <a:ext cx="3562222" cy="120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73" y="1842024"/>
            <a:ext cx="1324266" cy="1111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feld 14"/>
          <p:cNvSpPr txBox="1"/>
          <p:nvPr/>
        </p:nvSpPr>
        <p:spPr>
          <a:xfrm>
            <a:off x="6294939" y="3140098"/>
            <a:ext cx="153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PowerShell</a:t>
            </a:r>
            <a:r>
              <a:rPr lang="de-DE" dirty="0"/>
              <a:t> 7.x</a:t>
            </a:r>
          </a:p>
        </p:txBody>
      </p:sp>
      <p:sp>
        <p:nvSpPr>
          <p:cNvPr id="16" name="Abgerundetes Rechteck 15"/>
          <p:cNvSpPr/>
          <p:nvPr/>
        </p:nvSpPr>
        <p:spPr>
          <a:xfrm>
            <a:off x="5921474" y="3662637"/>
            <a:ext cx="2376264" cy="1008112"/>
          </a:xfrm>
          <a:prstGeom prst="roundRect">
            <a:avLst/>
          </a:prstGeom>
          <a:solidFill>
            <a:srgbClr val="92D050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.NET 6.x/7.x </a:t>
            </a:r>
          </a:p>
          <a:p>
            <a:pPr algn="ctr"/>
            <a:r>
              <a:rPr lang="de-DE" sz="2000" dirty="0"/>
              <a:t>(.NET Core bzw. einfach nur .NET)</a:t>
            </a: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5114235"/>
            <a:ext cx="1982991" cy="67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62" y="4993359"/>
            <a:ext cx="872170" cy="1051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18" y="4988047"/>
            <a:ext cx="1108323" cy="1342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5209243" y="5877272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u.a.</a:t>
            </a:r>
          </a:p>
        </p:txBody>
      </p:sp>
    </p:spTree>
    <p:extLst>
      <p:ext uri="{BB962C8B-B14F-4D97-AF65-F5344CB8AC3E}">
        <p14:creationId xmlns:p14="http://schemas.microsoft.com/office/powerpoint/2010/main" val="10346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Übung Nr. 9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Der Autor der Function erhält den Auftrag, dass die Passwortlänge 8 Zeichen sein muss und das erste Zeichen ein Sonderzeichen (z.B. !) sein muss</a:t>
            </a:r>
          </a:p>
          <a:p>
            <a:r>
              <a:rPr lang="de-DE" sz="2400" b="1" dirty="0"/>
              <a:t>Übung Nr. 1</a:t>
            </a:r>
            <a:r>
              <a:rPr lang="de-DE" sz="2400" dirty="0"/>
              <a:t>: Wie muss die Function angepasst werden?</a:t>
            </a:r>
          </a:p>
          <a:p>
            <a:r>
              <a:rPr lang="de-DE" sz="2400" b="1" dirty="0"/>
              <a:t>Übung Nr. 2</a:t>
            </a:r>
            <a:r>
              <a:rPr lang="de-DE" sz="2400" dirty="0"/>
              <a:t>: Wie muss der Test angepasst werden?</a:t>
            </a:r>
          </a:p>
          <a:p>
            <a:r>
              <a:rPr lang="de-DE" sz="2400" b="1" dirty="0"/>
              <a:t>Übung Nr. 3</a:t>
            </a:r>
            <a:r>
              <a:rPr lang="de-DE" sz="2400" dirty="0"/>
              <a:t>: Ein weiterer Test soll prüfen, ob das erste Zeichen des Passworts ein Sonderzeichen ist</a:t>
            </a: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96389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Lektion X2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PS-</a:t>
            </a:r>
            <a:r>
              <a:rPr lang="de-DE" dirty="0" err="1"/>
              <a:t>Remoting</a:t>
            </a:r>
            <a:r>
              <a:rPr lang="de-DE" dirty="0"/>
              <a:t> mit SSH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303054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Die Themen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Warum SSH?</a:t>
            </a:r>
          </a:p>
          <a:p>
            <a:r>
              <a:rPr lang="de-DE" sz="2400" dirty="0" err="1"/>
              <a:t>OpenSSH</a:t>
            </a:r>
            <a:r>
              <a:rPr lang="de-DE" sz="2400" dirty="0"/>
              <a:t> unter Windows</a:t>
            </a:r>
          </a:p>
          <a:p>
            <a:r>
              <a:rPr lang="de-DE" sz="2400" dirty="0" err="1"/>
              <a:t>PowerShell</a:t>
            </a:r>
            <a:r>
              <a:rPr lang="de-DE" sz="2400" dirty="0"/>
              <a:t> 7.x für SSH konfigurieren</a:t>
            </a:r>
          </a:p>
          <a:p>
            <a:r>
              <a:rPr lang="de-DE" sz="2400" dirty="0"/>
              <a:t>Ein Beispiel</a:t>
            </a:r>
          </a:p>
        </p:txBody>
      </p:sp>
    </p:spTree>
    <p:extLst>
      <p:ext uri="{BB962C8B-B14F-4D97-AF65-F5344CB8AC3E}">
        <p14:creationId xmlns:p14="http://schemas.microsoft.com/office/powerpoint/2010/main" val="1065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Warum SSH?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SSH = Secure Shell</a:t>
            </a:r>
          </a:p>
          <a:p>
            <a:r>
              <a:rPr lang="de-DE" sz="2400" dirty="0"/>
              <a:t>Herstellen einer Remote-Verbindung zu einem anderen Computer in der Konsole</a:t>
            </a:r>
          </a:p>
          <a:p>
            <a:r>
              <a:rPr lang="de-DE" sz="2400" dirty="0" smtClean="0"/>
              <a:t>TCP-Port, in der Regel 22</a:t>
            </a:r>
            <a:endParaRPr lang="de-DE" sz="2400" dirty="0"/>
          </a:p>
          <a:p>
            <a:r>
              <a:rPr lang="de-DE" sz="2400" dirty="0"/>
              <a:t>Steht die Verbindung, werden alle eingegeben Kommandos auf dem Remote-Computer </a:t>
            </a:r>
            <a:r>
              <a:rPr lang="de-DE" sz="2400" dirty="0" smtClean="0"/>
              <a:t>ausgeführt</a:t>
            </a:r>
          </a:p>
          <a:p>
            <a:r>
              <a:rPr lang="de-DE" sz="2400" dirty="0" smtClean="0"/>
              <a:t>Auch Datei- und Bildschirmübertragung möglich</a:t>
            </a:r>
            <a:endParaRPr lang="de-DE" sz="2400" dirty="0"/>
          </a:p>
          <a:p>
            <a:r>
              <a:rPr lang="de-DE" sz="2400" dirty="0"/>
              <a:t>Bei Unix/Linux seit &gt; 20 Jahren ein Standard</a:t>
            </a:r>
          </a:p>
          <a:p>
            <a:r>
              <a:rPr lang="de-DE" sz="2400" dirty="0"/>
              <a:t>In Gestalt von </a:t>
            </a:r>
            <a:r>
              <a:rPr lang="de-DE" sz="2400" dirty="0" err="1"/>
              <a:t>OpenSSH</a:t>
            </a:r>
            <a:r>
              <a:rPr lang="de-DE" sz="2400" dirty="0"/>
              <a:t> bei Windows 10/Windows Server 2016 Teil des Betriebssystems (wird als Feature installiert)</a:t>
            </a: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68531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SSH-Client/SSH-Server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MS112 -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08720"/>
          </a:xfrm>
        </p:spPr>
        <p:txBody>
          <a:bodyPr>
            <a:normAutofit/>
          </a:bodyPr>
          <a:lstStyle/>
          <a:p>
            <a:r>
              <a:rPr lang="de-DE" sz="2400" dirty="0"/>
              <a:t>Client: </a:t>
            </a:r>
            <a:r>
              <a:rPr lang="de-DE" sz="2400" dirty="0" err="1"/>
              <a:t>OpenSSH</a:t>
            </a:r>
            <a:r>
              <a:rPr lang="de-DE" sz="2400" dirty="0"/>
              <a:t> oder </a:t>
            </a:r>
            <a:r>
              <a:rPr lang="de-DE" sz="2400" dirty="0" err="1"/>
              <a:t>Putty</a:t>
            </a:r>
            <a:endParaRPr lang="de-DE" sz="2400" dirty="0"/>
          </a:p>
          <a:p>
            <a:r>
              <a:rPr lang="de-DE" sz="2400" dirty="0"/>
              <a:t>Server: In der Regel </a:t>
            </a:r>
            <a:r>
              <a:rPr lang="de-DE" sz="2400" dirty="0" err="1"/>
              <a:t>OpenSSH</a:t>
            </a:r>
            <a:r>
              <a:rPr lang="de-DE" sz="2400" dirty="0"/>
              <a:t> Server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1907704" y="3462342"/>
            <a:ext cx="1224136" cy="129614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SSHClient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4427984" y="3462342"/>
            <a:ext cx="1368152" cy="133481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SSHServer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Pfeil nach links und rechts 7"/>
          <p:cNvSpPr/>
          <p:nvPr/>
        </p:nvSpPr>
        <p:spPr>
          <a:xfrm>
            <a:off x="3347864" y="3933056"/>
            <a:ext cx="792088" cy="432048"/>
          </a:xfrm>
          <a:prstGeom prst="leftRight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547664" y="4967894"/>
            <a:ext cx="2016224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Konfigurationsdateien</a:t>
            </a:r>
          </a:p>
          <a:p>
            <a:r>
              <a:rPr lang="de-DE" sz="1400" dirty="0" smtClean="0"/>
              <a:t>unter ~/.</a:t>
            </a:r>
            <a:r>
              <a:rPr lang="de-DE" sz="1400" dirty="0" err="1" smtClean="0"/>
              <a:t>ssh</a:t>
            </a:r>
            <a:endParaRPr lang="de-DE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4355976" y="4941168"/>
            <a:ext cx="2016224" cy="7386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Konfigurationsdatei </a:t>
            </a:r>
            <a:r>
              <a:rPr lang="de-DE" sz="1400" dirty="0" err="1" smtClean="0"/>
              <a:t>sshd_config</a:t>
            </a:r>
            <a:r>
              <a:rPr lang="de-DE" sz="1400" dirty="0" smtClean="0"/>
              <a:t> </a:t>
            </a:r>
            <a:r>
              <a:rPr lang="de-DE" sz="1400" dirty="0"/>
              <a:t>(z.B. C:\</a:t>
            </a:r>
            <a:r>
              <a:rPr lang="de-DE" sz="1400" dirty="0" err="1" smtClean="0"/>
              <a:t>ProgramData</a:t>
            </a:r>
            <a:r>
              <a:rPr lang="de-DE" sz="1400" dirty="0" smtClean="0"/>
              <a:t>\</a:t>
            </a:r>
            <a:r>
              <a:rPr lang="de-DE" sz="1400" dirty="0" err="1" smtClean="0"/>
              <a:t>ssh</a:t>
            </a:r>
            <a:r>
              <a:rPr lang="de-DE" sz="1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815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OpenSSH</a:t>
            </a:r>
            <a:r>
              <a:rPr lang="de-DE" sz="2800" dirty="0"/>
              <a:t> unter Windows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b="1" dirty="0"/>
              <a:t>Ziel</a:t>
            </a:r>
            <a:r>
              <a:rPr lang="de-DE" sz="2400" dirty="0"/>
              <a:t>: Sichere Dateiübertragung zu anderen Computer per SSH</a:t>
            </a:r>
          </a:p>
          <a:p>
            <a:r>
              <a:rPr lang="de-DE" sz="2400" dirty="0"/>
              <a:t>Open Source-Bibliothek unter BSD-Lizenz</a:t>
            </a:r>
          </a:p>
          <a:p>
            <a:r>
              <a:rPr lang="de-DE" sz="2400" dirty="0"/>
              <a:t>Wird bei Windows Server/Windows 10 als Feature installiert</a:t>
            </a:r>
          </a:p>
          <a:p>
            <a:r>
              <a:rPr lang="de-DE" sz="2400" dirty="0"/>
              <a:t>Danach steht u.a. </a:t>
            </a:r>
            <a:r>
              <a:rPr lang="de-DE" sz="2400" dirty="0" err="1" smtClean="0"/>
              <a:t>Ssh.exe</a:t>
            </a:r>
            <a:r>
              <a:rPr lang="de-DE" sz="2400" dirty="0" smtClean="0"/>
              <a:t> (Client) und andere Tools zur </a:t>
            </a:r>
            <a:r>
              <a:rPr lang="de-DE" sz="2400" dirty="0"/>
              <a:t>Verfügung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437112"/>
            <a:ext cx="2324419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899592" y="3761686"/>
            <a:ext cx="7866456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Add-WindowsCapability -Online -Name OpenSSH.Client~~~~0.0.1.0</a:t>
            </a:r>
          </a:p>
          <a:p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Add-WindowsCapability -Online -Name OpenSSH.Server~~~~0.0.1.0</a:t>
            </a:r>
          </a:p>
        </p:txBody>
      </p:sp>
    </p:spTree>
    <p:extLst>
      <p:ext uri="{BB962C8B-B14F-4D97-AF65-F5344CB8AC3E}">
        <p14:creationId xmlns:p14="http://schemas.microsoft.com/office/powerpoint/2010/main" val="167413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SSH in der Praxis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Der Umgang mit SSH ist grundsätzlich einfach und „mehr als ausreichend“ dokumentiert</a:t>
            </a:r>
          </a:p>
          <a:p>
            <a:r>
              <a:rPr lang="de-DE" sz="2400" dirty="0"/>
              <a:t>Im einfachsten Fall Aufruf von </a:t>
            </a:r>
            <a:r>
              <a:rPr lang="de-DE" sz="2000" dirty="0" err="1">
                <a:latin typeface="Consolas" panose="020B0609020204030204" pitchFamily="49" charset="0"/>
              </a:rPr>
              <a:t>ssh</a:t>
            </a:r>
            <a:r>
              <a:rPr lang="de-DE" sz="2000" dirty="0">
                <a:latin typeface="Consolas" panose="020B0609020204030204" pitchFamily="49" charset="0"/>
              </a:rPr>
              <a:t> </a:t>
            </a:r>
            <a:r>
              <a:rPr lang="de-DE" sz="2000" dirty="0" err="1">
                <a:latin typeface="Consolas" panose="020B0609020204030204" pitchFamily="49" charset="0"/>
              </a:rPr>
              <a:t>username@hostname</a:t>
            </a:r>
            <a:r>
              <a:rPr lang="de-DE" sz="2400" dirty="0"/>
              <a:t> bzw. </a:t>
            </a:r>
            <a:r>
              <a:rPr lang="de-DE" sz="2000" dirty="0" err="1">
                <a:latin typeface="Consolas" panose="020B0609020204030204" pitchFamily="49" charset="0"/>
              </a:rPr>
              <a:t>ssh</a:t>
            </a:r>
            <a:r>
              <a:rPr lang="de-DE" sz="2000" dirty="0">
                <a:latin typeface="Consolas" panose="020B0609020204030204" pitchFamily="49" charset="0"/>
              </a:rPr>
              <a:t> </a:t>
            </a:r>
            <a:r>
              <a:rPr lang="de-DE" sz="2000" dirty="0" err="1">
                <a:latin typeface="Consolas" panose="020B0609020204030204" pitchFamily="49" charset="0"/>
              </a:rPr>
              <a:t>username@ip-adresse</a:t>
            </a:r>
            <a:endParaRPr lang="de-DE" sz="2400" dirty="0">
              <a:latin typeface="Consolas" panose="020B0609020204030204" pitchFamily="49" charset="0"/>
            </a:endParaRPr>
          </a:p>
          <a:p>
            <a:r>
              <a:rPr lang="de-DE" sz="2400" dirty="0"/>
              <a:t>Beim ersten Mal muss der Fingerprint des Public Key des Host bestätigt </a:t>
            </a:r>
            <a:r>
              <a:rPr lang="de-DE" sz="2400" dirty="0" smtClean="0"/>
              <a:t>werden (wird in die Liste der „</a:t>
            </a:r>
            <a:r>
              <a:rPr lang="de-DE" sz="2400" dirty="0" err="1" smtClean="0"/>
              <a:t>Known</a:t>
            </a:r>
            <a:r>
              <a:rPr lang="de-DE" sz="2400" dirty="0" smtClean="0"/>
              <a:t> </a:t>
            </a:r>
            <a:r>
              <a:rPr lang="de-DE" sz="2400" dirty="0" err="1" smtClean="0"/>
              <a:t>hosts</a:t>
            </a:r>
            <a:r>
              <a:rPr lang="de-DE" sz="2400" dirty="0" smtClean="0"/>
              <a:t>“ aufgenommen)</a:t>
            </a:r>
            <a:endParaRPr lang="de-DE" sz="2400" dirty="0"/>
          </a:p>
          <a:p>
            <a:r>
              <a:rPr lang="de-DE" sz="2400" dirty="0"/>
              <a:t>Anschließend werden alle Eingaben auf dem Host ausgeführt</a:t>
            </a:r>
          </a:p>
          <a:p>
            <a:r>
              <a:rPr lang="de-DE" sz="2400" dirty="0"/>
              <a:t>Mit </a:t>
            </a:r>
            <a:r>
              <a:rPr lang="de-DE" sz="2400" dirty="0" err="1"/>
              <a:t>PowerShell</a:t>
            </a:r>
            <a:r>
              <a:rPr lang="de-DE" sz="2400" dirty="0"/>
              <a:t> hat diese Variante nichts zu tun</a:t>
            </a:r>
          </a:p>
        </p:txBody>
      </p:sp>
    </p:spTree>
    <p:extLst>
      <p:ext uri="{BB962C8B-B14F-4D97-AF65-F5344CB8AC3E}">
        <p14:creationId xmlns:p14="http://schemas.microsoft.com/office/powerpoint/2010/main" val="58190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SSH und </a:t>
            </a:r>
            <a:r>
              <a:rPr lang="de-DE" sz="2800" dirty="0" err="1" smtClean="0"/>
              <a:t>PowerShell</a:t>
            </a:r>
            <a:r>
              <a:rPr lang="de-DE" sz="2800" dirty="0" smtClean="0"/>
              <a:t> </a:t>
            </a:r>
            <a:r>
              <a:rPr lang="de-DE" sz="2800" dirty="0" err="1" smtClean="0"/>
              <a:t>Remoting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MS112 -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Nur ab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6.0 möglich</a:t>
            </a:r>
          </a:p>
          <a:p>
            <a:r>
              <a:rPr lang="de-DE" sz="2400" dirty="0" err="1" smtClean="0"/>
              <a:t>Cmdlets</a:t>
            </a:r>
            <a:r>
              <a:rPr lang="de-DE" sz="2400" dirty="0" smtClean="0"/>
              <a:t> wie </a:t>
            </a:r>
            <a:r>
              <a:rPr lang="de-DE" sz="2400" b="1" dirty="0" smtClean="0"/>
              <a:t>Enter-</a:t>
            </a:r>
            <a:r>
              <a:rPr lang="de-DE" sz="2400" b="1" dirty="0" err="1" smtClean="0"/>
              <a:t>PSSession</a:t>
            </a:r>
            <a:r>
              <a:rPr lang="de-DE" sz="2400" dirty="0" smtClean="0"/>
              <a:t> besitzen einen </a:t>
            </a:r>
            <a:r>
              <a:rPr lang="de-DE" sz="2400" b="1" dirty="0" smtClean="0"/>
              <a:t>Hostname</a:t>
            </a:r>
            <a:r>
              <a:rPr lang="de-DE" sz="2400" dirty="0" smtClean="0"/>
              <a:t>-Parameter, der SSH „auswählt“</a:t>
            </a:r>
          </a:p>
          <a:p>
            <a:r>
              <a:rPr lang="de-DE" sz="2400" dirty="0" smtClean="0"/>
              <a:t>Authentifizierung über Kennwort oder Public Key</a:t>
            </a:r>
          </a:p>
          <a:p>
            <a:r>
              <a:rPr lang="de-DE" sz="2400" dirty="0" smtClean="0"/>
              <a:t>Vorteile:</a:t>
            </a:r>
          </a:p>
          <a:p>
            <a:pPr lvl="1"/>
            <a:r>
              <a:rPr lang="de-DE" sz="2000" dirty="0" smtClean="0"/>
              <a:t>SSH ist in der IT-Welt ein Standard</a:t>
            </a:r>
          </a:p>
          <a:p>
            <a:pPr lvl="1"/>
            <a:r>
              <a:rPr lang="de-DE" sz="2000" dirty="0" smtClean="0"/>
              <a:t>Einfachere Konfiguration (kein </a:t>
            </a:r>
            <a:r>
              <a:rPr lang="de-DE" sz="2000" dirty="0" err="1" smtClean="0"/>
              <a:t>Enable-PSRemoting</a:t>
            </a:r>
            <a:r>
              <a:rPr lang="de-DE" sz="2000" dirty="0" smtClean="0"/>
              <a:t> mehr, keine GPOs)</a:t>
            </a:r>
          </a:p>
          <a:p>
            <a:pPr lvl="1"/>
            <a:r>
              <a:rPr lang="de-DE" sz="2000" dirty="0" smtClean="0"/>
              <a:t>Keine </a:t>
            </a:r>
            <a:r>
              <a:rPr lang="de-DE" sz="2000" dirty="0" err="1" smtClean="0"/>
              <a:t>Adminberechtigung</a:t>
            </a:r>
            <a:r>
              <a:rPr lang="de-DE" sz="2000" dirty="0"/>
              <a:t> </a:t>
            </a:r>
            <a:r>
              <a:rPr lang="de-DE" sz="2000" dirty="0" smtClean="0"/>
              <a:t>erforderlich!</a:t>
            </a:r>
          </a:p>
          <a:p>
            <a:pPr lvl="1"/>
            <a:r>
              <a:rPr lang="de-DE" sz="2000" dirty="0" smtClean="0"/>
              <a:t>Keine Double Hop-Problematik</a:t>
            </a:r>
          </a:p>
          <a:p>
            <a:pPr lvl="1"/>
            <a:r>
              <a:rPr lang="de-DE" sz="2000" dirty="0" smtClean="0"/>
              <a:t>Eventuell bessere Performance</a:t>
            </a:r>
          </a:p>
        </p:txBody>
      </p:sp>
    </p:spTree>
    <p:extLst>
      <p:ext uri="{BB962C8B-B14F-4D97-AF65-F5344CB8AC3E}">
        <p14:creationId xmlns:p14="http://schemas.microsoft.com/office/powerpoint/2010/main" val="202828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SSH Server für </a:t>
            </a:r>
            <a:r>
              <a:rPr lang="de-DE" sz="2800" dirty="0" err="1" smtClean="0"/>
              <a:t>PowerShell</a:t>
            </a:r>
            <a:r>
              <a:rPr lang="de-DE" sz="2800" dirty="0" smtClean="0"/>
              <a:t> konfigurieren</a:t>
            </a:r>
            <a:endParaRPr lang="de-DE" sz="280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Unter Windows muss </a:t>
            </a:r>
            <a:r>
              <a:rPr lang="de-DE" sz="2400" dirty="0" err="1" smtClean="0"/>
              <a:t>OpenSSH</a:t>
            </a:r>
            <a:r>
              <a:rPr lang="de-DE" sz="2400" dirty="0" smtClean="0"/>
              <a:t> </a:t>
            </a:r>
            <a:r>
              <a:rPr lang="de-DE" sz="2400" dirty="0"/>
              <a:t>Server </a:t>
            </a:r>
            <a:r>
              <a:rPr lang="de-DE" sz="2400" dirty="0" smtClean="0"/>
              <a:t>als Feature hinzufügen</a:t>
            </a:r>
          </a:p>
          <a:p>
            <a:r>
              <a:rPr lang="de-DE" sz="2400" dirty="0" smtClean="0"/>
              <a:t>In </a:t>
            </a:r>
            <a:r>
              <a:rPr lang="de-DE" sz="2400" i="1" dirty="0" err="1" smtClean="0"/>
              <a:t>ssdh_config</a:t>
            </a:r>
            <a:r>
              <a:rPr lang="de-DE" sz="2400" dirty="0" smtClean="0"/>
              <a:t> muss ein </a:t>
            </a:r>
            <a:r>
              <a:rPr lang="de-DE" sz="2400" dirty="0"/>
              <a:t>subsystem-Eintrag </a:t>
            </a:r>
            <a:r>
              <a:rPr lang="de-DE" sz="2400" dirty="0" smtClean="0"/>
              <a:t>für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hinzugefügt </a:t>
            </a:r>
            <a:r>
              <a:rPr lang="de-DE" sz="2400" dirty="0"/>
              <a:t>werden</a:t>
            </a:r>
          </a:p>
          <a:p>
            <a:r>
              <a:rPr lang="de-DE" sz="2400" dirty="0" smtClean="0"/>
              <a:t>Gute </a:t>
            </a:r>
            <a:r>
              <a:rPr lang="de-DE" sz="2400" dirty="0"/>
              <a:t>Anleitung: </a:t>
            </a:r>
            <a:r>
              <a:rPr lang="de-DE" sz="2400" i="1" dirty="0"/>
              <a:t>https://lazyadmin.nl/powershell/powershell-ssh</a:t>
            </a:r>
          </a:p>
          <a:p>
            <a:r>
              <a:rPr lang="de-DE" sz="2400" b="1" dirty="0"/>
              <a:t>Tipp</a:t>
            </a:r>
            <a:r>
              <a:rPr lang="de-DE" sz="2400" dirty="0"/>
              <a:t>: </a:t>
            </a:r>
            <a:r>
              <a:rPr lang="de-DE" sz="2400" dirty="0" err="1"/>
              <a:t>Enable</a:t>
            </a:r>
            <a:r>
              <a:rPr lang="de-DE" sz="2400" dirty="0"/>
              <a:t>-</a:t>
            </a:r>
            <a:r>
              <a:rPr lang="de-DE" sz="2400" dirty="0" err="1"/>
              <a:t>SSHRemoting</a:t>
            </a:r>
            <a:r>
              <a:rPr lang="de-DE" sz="2400" dirty="0"/>
              <a:t>-Command aus dem </a:t>
            </a:r>
            <a:r>
              <a:rPr lang="de-DE" sz="2400" dirty="0" err="1" smtClean="0"/>
              <a:t>Microsoft.PowerShell.RemotingTools</a:t>
            </a:r>
            <a:r>
              <a:rPr lang="de-DE" sz="2400" dirty="0" smtClean="0"/>
              <a:t>-Modul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66529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SSH mit Public </a:t>
            </a:r>
            <a:r>
              <a:rPr lang="de-DE" sz="2800" dirty="0" smtClean="0"/>
              <a:t>Key-Authentifizierung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de-DE" sz="2400" dirty="0"/>
              <a:t>Bei der Passwort-Authentifizierung muss das Kennwort jedes (!) Mal </a:t>
            </a:r>
            <a:r>
              <a:rPr lang="de-DE" sz="2400" dirty="0" smtClean="0"/>
              <a:t>eingegeben </a:t>
            </a:r>
            <a:r>
              <a:rPr lang="de-DE" sz="2400" dirty="0"/>
              <a:t>werden</a:t>
            </a:r>
          </a:p>
          <a:p>
            <a:r>
              <a:rPr lang="de-DE" sz="2400" dirty="0" err="1"/>
              <a:t>PSCredentials</a:t>
            </a:r>
            <a:r>
              <a:rPr lang="de-DE" sz="2400" dirty="0"/>
              <a:t> gibt es bei SSH nicht</a:t>
            </a:r>
          </a:p>
          <a:p>
            <a:r>
              <a:rPr lang="de-DE" sz="2400" dirty="0"/>
              <a:t>Die Alternative ist die Authentifizierung über einen Public Key/Private </a:t>
            </a:r>
            <a:r>
              <a:rPr lang="de-DE" sz="2400" dirty="0" smtClean="0"/>
              <a:t>Key</a:t>
            </a:r>
          </a:p>
          <a:p>
            <a:r>
              <a:rPr lang="de-DE" sz="2400" dirty="0" smtClean="0"/>
              <a:t>Das Paar wird zuerst per </a:t>
            </a:r>
            <a:r>
              <a:rPr lang="de-DE" sz="2400" dirty="0" err="1" smtClean="0"/>
              <a:t>ssh-keygen.exe</a:t>
            </a:r>
            <a:r>
              <a:rPr lang="de-DE" sz="2400" dirty="0" smtClean="0"/>
              <a:t> generiert (sehr einfacher Aufruf)</a:t>
            </a:r>
            <a:endParaRPr lang="de-DE" sz="2400" dirty="0"/>
          </a:p>
          <a:p>
            <a:r>
              <a:rPr lang="de-DE" sz="2400" dirty="0"/>
              <a:t>Über den </a:t>
            </a:r>
            <a:r>
              <a:rPr lang="de-DE" sz="2400" i="1" dirty="0" err="1"/>
              <a:t>KeyFilePath</a:t>
            </a:r>
            <a:r>
              <a:rPr lang="de-DE" sz="2400" dirty="0"/>
              <a:t>-Parameter wird der Pfad zur Datei mit dem Private Key angegeben</a:t>
            </a:r>
          </a:p>
          <a:p>
            <a:r>
              <a:rPr lang="de-DE" sz="2400" dirty="0"/>
              <a:t>Gute Anleitung unter </a:t>
            </a:r>
            <a:r>
              <a:rPr lang="de-DE" sz="2400" i="1" dirty="0"/>
              <a:t>https://4sysops.com/archives/powershell-remoting-with-ssh-public-key-authentication</a:t>
            </a:r>
            <a:r>
              <a:rPr lang="de-DE" sz="2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2984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PowerShell</a:t>
            </a:r>
            <a:r>
              <a:rPr lang="de-DE" sz="2800" dirty="0"/>
              <a:t> 7.x </a:t>
            </a:r>
            <a:r>
              <a:rPr lang="de-DE" sz="2800" dirty="0" smtClean="0"/>
              <a:t>installieren (1)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Unter Windows als Msi-Paket</a:t>
            </a:r>
          </a:p>
          <a:p>
            <a:r>
              <a:rPr lang="de-DE" sz="2800" dirty="0"/>
              <a:t>Installationsverzeichnis ist das Programme-Verzeichnis als </a:t>
            </a:r>
            <a:r>
              <a:rPr lang="de-DE" sz="2800" i="1" dirty="0"/>
              <a:t>Pwsj.exe</a:t>
            </a:r>
          </a:p>
          <a:p>
            <a:r>
              <a:rPr lang="de-DE" sz="2800" dirty="0"/>
              <a:t>Kann problemlos parallel zur Windows PowerShell betrieben werden</a:t>
            </a:r>
          </a:p>
          <a:p>
            <a:r>
              <a:rPr lang="de-DE" sz="2800" dirty="0"/>
              <a:t>Auch Parallelinstallation 6.x,7.x ist kein Problem</a:t>
            </a:r>
          </a:p>
          <a:p>
            <a:r>
              <a:rPr lang="de-DE" sz="2800" b="1" dirty="0"/>
              <a:t>Tipp</a:t>
            </a:r>
            <a:r>
              <a:rPr lang="de-DE" sz="2800" dirty="0"/>
              <a:t>: Im Windows Terminal Windows PowerShell und </a:t>
            </a:r>
            <a:r>
              <a:rPr lang="de-DE" sz="2800" dirty="0" err="1"/>
              <a:t>PowerShell</a:t>
            </a:r>
            <a:r>
              <a:rPr lang="de-DE" sz="2800" dirty="0"/>
              <a:t> 7.x verwenden</a:t>
            </a:r>
          </a:p>
        </p:txBody>
      </p:sp>
    </p:spTree>
    <p:extLst>
      <p:ext uri="{BB962C8B-B14F-4D97-AF65-F5344CB8AC3E}">
        <p14:creationId xmlns:p14="http://schemas.microsoft.com/office/powerpoint/2010/main" val="213627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Ein Beispiel für eine SSH-Remote-Session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1963842"/>
          </a:xfrm>
        </p:spPr>
        <p:txBody>
          <a:bodyPr>
            <a:normAutofit fontScale="92500" lnSpcReduction="10000"/>
          </a:bodyPr>
          <a:lstStyle/>
          <a:p>
            <a:r>
              <a:rPr lang="de-DE" sz="2400" dirty="0"/>
              <a:t>Anlegen einer Session über </a:t>
            </a:r>
            <a:r>
              <a:rPr lang="de-DE" sz="2400" b="1" dirty="0"/>
              <a:t>New-</a:t>
            </a:r>
            <a:r>
              <a:rPr lang="de-DE" sz="2400" b="1" dirty="0" err="1"/>
              <a:t>PSSession</a:t>
            </a:r>
            <a:endParaRPr lang="de-DE" sz="2400" b="1" dirty="0"/>
          </a:p>
          <a:p>
            <a:r>
              <a:rPr lang="de-DE" sz="2200" dirty="0" err="1">
                <a:latin typeface="Consolas" panose="020B0609020204030204" pitchFamily="49" charset="0"/>
              </a:rPr>
              <a:t>PasswordAuthentication</a:t>
            </a:r>
            <a:r>
              <a:rPr lang="de-DE" sz="2200" dirty="0">
                <a:latin typeface="Consolas" panose="020B0609020204030204" pitchFamily="49" charset="0"/>
              </a:rPr>
              <a:t> Yes</a:t>
            </a:r>
            <a:r>
              <a:rPr lang="de-DE" sz="2400" dirty="0"/>
              <a:t> in </a:t>
            </a:r>
            <a:r>
              <a:rPr lang="de-DE" sz="2400" i="1" dirty="0" err="1"/>
              <a:t>sshd.config</a:t>
            </a:r>
            <a:r>
              <a:rPr lang="de-DE" sz="2400" dirty="0"/>
              <a:t> auf dem Host wird vorausgesetzt</a:t>
            </a:r>
          </a:p>
          <a:p>
            <a:r>
              <a:rPr lang="de-DE" sz="2400" dirty="0"/>
              <a:t>Es werden nur </a:t>
            </a:r>
            <a:r>
              <a:rPr lang="de-DE" sz="2400" i="1" dirty="0"/>
              <a:t>Hostname</a:t>
            </a:r>
            <a:r>
              <a:rPr lang="de-DE" sz="2400" dirty="0"/>
              <a:t> und </a:t>
            </a:r>
            <a:r>
              <a:rPr lang="de-DE" sz="2400" i="1" dirty="0"/>
              <a:t>Username</a:t>
            </a:r>
            <a:r>
              <a:rPr lang="de-DE" sz="2400" dirty="0"/>
              <a:t> angegeben</a:t>
            </a:r>
          </a:p>
          <a:p>
            <a:r>
              <a:rPr lang="de-DE" sz="2400" dirty="0"/>
              <a:t>Die Parameter </a:t>
            </a:r>
            <a:r>
              <a:rPr lang="de-DE" sz="2400" i="1" dirty="0" err="1"/>
              <a:t>SSHTransport</a:t>
            </a:r>
            <a:r>
              <a:rPr lang="de-DE" sz="2400" dirty="0"/>
              <a:t> und </a:t>
            </a:r>
            <a:r>
              <a:rPr lang="de-DE" sz="2400" i="1" dirty="0"/>
              <a:t>Subsystem</a:t>
            </a:r>
            <a:r>
              <a:rPr lang="de-DE" sz="2400" dirty="0"/>
              <a:t> sind optional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71600" y="3661732"/>
            <a:ext cx="792088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$S1 = New-PSSession -HostName $Hostname -UserName $Username </a:t>
            </a:r>
          </a:p>
          <a:p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Enter-</a:t>
            </a:r>
            <a:r>
              <a:rPr lang="en-US" sz="1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PSSession</a:t>
            </a:r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–Session $S1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221088"/>
            <a:ext cx="4464496" cy="188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29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SSH-Troubleshooting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Bei der Passwort-Authentifizierung spielt die Public </a:t>
            </a:r>
            <a:r>
              <a:rPr lang="de-DE" sz="2400" dirty="0" err="1"/>
              <a:t>key</a:t>
            </a:r>
            <a:r>
              <a:rPr lang="de-DE" sz="2400" dirty="0"/>
              <a:t>/Private </a:t>
            </a:r>
            <a:r>
              <a:rPr lang="de-DE" sz="2400" dirty="0" err="1"/>
              <a:t>key</a:t>
            </a:r>
            <a:r>
              <a:rPr lang="de-DE" sz="2400" dirty="0"/>
              <a:t>-Thematik keine </a:t>
            </a:r>
            <a:r>
              <a:rPr lang="de-DE" sz="2400" dirty="0" smtClean="0"/>
              <a:t>Rolle</a:t>
            </a:r>
          </a:p>
          <a:p>
            <a:r>
              <a:rPr lang="de-DE" sz="2400" dirty="0" smtClean="0"/>
              <a:t>Für den Client spielen die SSH-Dienste keine Rolle</a:t>
            </a:r>
            <a:endParaRPr lang="de-DE" sz="2400" dirty="0"/>
          </a:p>
          <a:p>
            <a:r>
              <a:rPr lang="de-DE" sz="2400" dirty="0" smtClean="0"/>
              <a:t>SSH-Client-Daten </a:t>
            </a:r>
            <a:r>
              <a:rPr lang="de-DE" sz="2400" dirty="0"/>
              <a:t>komplett löschen in %</a:t>
            </a:r>
            <a:r>
              <a:rPr lang="de-DE" sz="2400" dirty="0" err="1"/>
              <a:t>userprofile</a:t>
            </a:r>
            <a:r>
              <a:rPr lang="de-DE" sz="2400" dirty="0"/>
              <a:t>%/.</a:t>
            </a:r>
            <a:r>
              <a:rPr lang="de-DE" sz="2400" dirty="0" err="1"/>
              <a:t>ssh</a:t>
            </a:r>
            <a:endParaRPr lang="de-DE" sz="2400" dirty="0"/>
          </a:p>
          <a:p>
            <a:r>
              <a:rPr lang="de-DE" sz="2400" dirty="0"/>
              <a:t>Testen mit </a:t>
            </a:r>
            <a:r>
              <a:rPr lang="de-DE" sz="1800" dirty="0" err="1">
                <a:latin typeface="Consolas" panose="020B0609020204030204" pitchFamily="49" charset="0"/>
              </a:rPr>
              <a:t>ssh</a:t>
            </a:r>
            <a:r>
              <a:rPr lang="de-DE" sz="1800" dirty="0">
                <a:latin typeface="Consolas" panose="020B0609020204030204" pitchFamily="49" charset="0"/>
              </a:rPr>
              <a:t> –v </a:t>
            </a:r>
            <a:r>
              <a:rPr lang="de-DE" sz="1800" dirty="0" err="1">
                <a:latin typeface="Consolas" panose="020B0609020204030204" pitchFamily="49" charset="0"/>
              </a:rPr>
              <a:t>username@hostname</a:t>
            </a:r>
            <a:endParaRPr lang="de-DE" sz="1800" dirty="0">
              <a:latin typeface="Consolas" panose="020B0609020204030204" pitchFamily="49" charset="0"/>
            </a:endParaRPr>
          </a:p>
          <a:p>
            <a:r>
              <a:rPr lang="de-DE" sz="2400" dirty="0" smtClean="0"/>
              <a:t>SSH-Server mit </a:t>
            </a:r>
            <a:r>
              <a:rPr lang="de-DE" sz="2400" dirty="0" err="1" smtClean="0"/>
              <a:t>ssh.exe</a:t>
            </a:r>
            <a:r>
              <a:rPr lang="de-DE" sz="2400" dirty="0" smtClean="0"/>
              <a:t> testen!</a:t>
            </a:r>
          </a:p>
          <a:p>
            <a:r>
              <a:rPr lang="de-DE" sz="2400" dirty="0"/>
              <a:t>Eventuell falscher Eintrag in </a:t>
            </a:r>
            <a:r>
              <a:rPr lang="de-DE" sz="2400" i="1" dirty="0"/>
              <a:t>/</a:t>
            </a:r>
            <a:r>
              <a:rPr lang="de-DE" sz="2400" i="1" dirty="0" err="1"/>
              <a:t>etc</a:t>
            </a:r>
            <a:r>
              <a:rPr lang="de-DE" sz="2400" i="1" dirty="0"/>
              <a:t>/</a:t>
            </a:r>
            <a:r>
              <a:rPr lang="de-DE" sz="2400" i="1" dirty="0" err="1"/>
              <a:t>ssh</a:t>
            </a:r>
            <a:r>
              <a:rPr lang="de-DE" sz="2400" i="1" dirty="0"/>
              <a:t>/</a:t>
            </a:r>
            <a:r>
              <a:rPr lang="de-DE" sz="2400" i="1" dirty="0" err="1"/>
              <a:t>sshd_config</a:t>
            </a:r>
            <a:r>
              <a:rPr lang="de-DE" sz="2400" dirty="0"/>
              <a:t>-Datei</a:t>
            </a:r>
          </a:p>
          <a:p>
            <a:r>
              <a:rPr lang="de-DE" sz="2400" dirty="0" smtClean="0"/>
              <a:t>Es </a:t>
            </a:r>
            <a:r>
              <a:rPr lang="de-DE" sz="2400" dirty="0"/>
              <a:t>gibt viele Anleitungen im </a:t>
            </a:r>
            <a:r>
              <a:rPr lang="de-DE" sz="2400" dirty="0" smtClean="0"/>
              <a:t>Internet</a:t>
            </a:r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08270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Tipps zu </a:t>
            </a:r>
            <a:r>
              <a:rPr lang="de-DE" sz="2800" dirty="0" err="1" smtClean="0"/>
              <a:t>PowerShell</a:t>
            </a:r>
            <a:r>
              <a:rPr lang="de-DE" sz="2800" dirty="0" smtClean="0"/>
              <a:t> </a:t>
            </a:r>
            <a:r>
              <a:rPr lang="de-DE" sz="2800" dirty="0" err="1" smtClean="0"/>
              <a:t>Remoting</a:t>
            </a:r>
            <a:r>
              <a:rPr lang="de-DE" sz="2800" dirty="0" smtClean="0"/>
              <a:t> per SSH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MS112 -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252736"/>
          </a:xfrm>
        </p:spPr>
        <p:txBody>
          <a:bodyPr>
            <a:normAutofit/>
          </a:bodyPr>
          <a:lstStyle/>
          <a:p>
            <a:r>
              <a:rPr lang="de-DE" sz="2800" dirty="0" smtClean="0"/>
              <a:t>Viel Know-how als Teil der </a:t>
            </a:r>
            <a:r>
              <a:rPr lang="de-DE" sz="2800" dirty="0" err="1" smtClean="0"/>
              <a:t>PowerShell</a:t>
            </a:r>
            <a:r>
              <a:rPr lang="de-DE" sz="2800" dirty="0" smtClean="0"/>
              <a:t> Dokumentation und im Web</a:t>
            </a:r>
            <a:endParaRPr lang="de-DE" sz="2800" dirty="0"/>
          </a:p>
        </p:txBody>
      </p:sp>
      <p:sp>
        <p:nvSpPr>
          <p:cNvPr id="5" name="Rechteck 4"/>
          <p:cNvSpPr/>
          <p:nvPr/>
        </p:nvSpPr>
        <p:spPr>
          <a:xfrm>
            <a:off x="755576" y="4293096"/>
            <a:ext cx="8147212" cy="7078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anchor="ctr"/>
          <a:lstStyle/>
          <a:p>
            <a:r>
              <a:rPr lang="de-DE" sz="2000" dirty="0">
                <a:solidFill>
                  <a:schemeClr val="tx2"/>
                </a:solidFill>
              </a:rPr>
              <a:t>https://www.thomasmaurer.ch/2020/04/enable-powershell-ssh-remoting-in-powershell-7/</a:t>
            </a:r>
          </a:p>
        </p:txBody>
      </p:sp>
      <p:sp>
        <p:nvSpPr>
          <p:cNvPr id="6" name="Fußzeilenplatzhalter 2"/>
          <p:cNvSpPr txBox="1">
            <a:spLocks/>
          </p:cNvSpPr>
          <p:nvPr/>
        </p:nvSpPr>
        <p:spPr>
          <a:xfrm>
            <a:off x="755576" y="2906422"/>
            <a:ext cx="8156448" cy="109609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anchor="ctr"/>
          <a:lstStyle>
            <a:defPPr>
              <a:defRPr lang="de-DE"/>
            </a:defPPr>
            <a:lvl1pPr marL="0" algn="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000" dirty="0" smtClean="0"/>
              <a:t>https://docs.microsoft.com/en-us/powershell/scripting/learn/remoting/ssh-remoting-in-powershell-core?view=powershell-7</a:t>
            </a:r>
          </a:p>
        </p:txBody>
      </p:sp>
    </p:spTree>
    <p:extLst>
      <p:ext uri="{BB962C8B-B14F-4D97-AF65-F5344CB8AC3E}">
        <p14:creationId xmlns:p14="http://schemas.microsoft.com/office/powerpoint/2010/main" val="44761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Zusammenfassung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SSH ist die (naheliegende) „Zukunft“ für </a:t>
            </a:r>
            <a:r>
              <a:rPr lang="de-DE" sz="2400" dirty="0" err="1"/>
              <a:t>PowerShell-Remoting</a:t>
            </a:r>
            <a:endParaRPr lang="de-DE" sz="2400" dirty="0"/>
          </a:p>
          <a:p>
            <a:r>
              <a:rPr lang="de-DE" sz="2400" dirty="0"/>
              <a:t>Setzt </a:t>
            </a:r>
            <a:r>
              <a:rPr lang="de-DE" sz="2400" dirty="0" err="1"/>
              <a:t>PowerShell</a:t>
            </a:r>
            <a:r>
              <a:rPr lang="de-DE" sz="2400" dirty="0"/>
              <a:t> 7.x </a:t>
            </a:r>
            <a:r>
              <a:rPr lang="de-DE" sz="2400" dirty="0" smtClean="0"/>
              <a:t>voraus</a:t>
            </a:r>
          </a:p>
          <a:p>
            <a:r>
              <a:rPr lang="de-DE" sz="2400" dirty="0" smtClean="0"/>
              <a:t>Wichtige Vorteile (u.a. keine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-Konfiguration, keine Admin-Berechtigung erforderlich)</a:t>
            </a:r>
            <a:endParaRPr lang="de-DE" sz="2400" dirty="0"/>
          </a:p>
          <a:p>
            <a:r>
              <a:rPr lang="de-DE" sz="2400" dirty="0"/>
              <a:t>Für die Windows </a:t>
            </a:r>
            <a:r>
              <a:rPr lang="de-DE" sz="2400" dirty="0" err="1"/>
              <a:t>PowerShell</a:t>
            </a:r>
            <a:r>
              <a:rPr lang="de-DE" sz="2400" dirty="0"/>
              <a:t> gibt es das Produkt </a:t>
            </a:r>
            <a:r>
              <a:rPr lang="de-DE" sz="2400" i="1" dirty="0" err="1"/>
              <a:t>PowerShell</a:t>
            </a:r>
            <a:r>
              <a:rPr lang="de-DE" sz="2400" i="1" dirty="0"/>
              <a:t> Server</a:t>
            </a:r>
            <a:r>
              <a:rPr lang="de-DE" sz="2400" dirty="0"/>
              <a:t> von </a:t>
            </a:r>
            <a:r>
              <a:rPr lang="de-DE" sz="2400" i="1" dirty="0"/>
              <a:t>n/</a:t>
            </a:r>
            <a:r>
              <a:rPr lang="de-DE" sz="2400" i="1" dirty="0" err="1"/>
              <a:t>software</a:t>
            </a:r>
            <a:endParaRPr lang="de-DE" sz="2400" i="1" dirty="0"/>
          </a:p>
          <a:p>
            <a:r>
              <a:rPr lang="de-DE" sz="2400" dirty="0"/>
              <a:t>Public Key Authentication anstatt Password</a:t>
            </a:r>
          </a:p>
          <a:p>
            <a:r>
              <a:rPr lang="de-DE" sz="2400" dirty="0"/>
              <a:t>SSH-Konfiguration dank </a:t>
            </a:r>
            <a:r>
              <a:rPr lang="de-DE" sz="2400" i="1" dirty="0" err="1"/>
              <a:t>Enable</a:t>
            </a:r>
            <a:r>
              <a:rPr lang="de-DE" sz="2400" i="1" dirty="0"/>
              <a:t>-</a:t>
            </a:r>
            <a:r>
              <a:rPr lang="de-DE" sz="2400" i="1" dirty="0" err="1"/>
              <a:t>SSHRemoting</a:t>
            </a:r>
            <a:r>
              <a:rPr lang="de-DE" sz="2400" dirty="0"/>
              <a:t>-Command beim </a:t>
            </a:r>
            <a:r>
              <a:rPr lang="de-DE" sz="2400" dirty="0" smtClean="0"/>
              <a:t>SSH-Host </a:t>
            </a:r>
            <a:r>
              <a:rPr lang="de-DE" sz="2400" dirty="0"/>
              <a:t>sehr einfach</a:t>
            </a:r>
          </a:p>
        </p:txBody>
      </p:sp>
    </p:spTree>
    <p:extLst>
      <p:ext uri="{BB962C8B-B14F-4D97-AF65-F5344CB8AC3E}">
        <p14:creationId xmlns:p14="http://schemas.microsoft.com/office/powerpoint/2010/main" val="206874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Lektion X3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Secret Management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351307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Die Themen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Es konnte so nicht weitergehen…</a:t>
            </a:r>
          </a:p>
          <a:p>
            <a:r>
              <a:rPr lang="de-DE" sz="2400" dirty="0"/>
              <a:t>Das </a:t>
            </a:r>
            <a:r>
              <a:rPr lang="de-DE" sz="2400" i="1" dirty="0" err="1"/>
              <a:t>SecretManagement</a:t>
            </a:r>
            <a:r>
              <a:rPr lang="de-DE" sz="2400" i="1" dirty="0"/>
              <a:t>-Modul</a:t>
            </a:r>
          </a:p>
          <a:p>
            <a:r>
              <a:rPr lang="de-DE" sz="2400" dirty="0"/>
              <a:t>Ein </a:t>
            </a:r>
            <a:r>
              <a:rPr lang="de-DE" sz="2400" dirty="0" smtClean="0"/>
              <a:t>Beispiel…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57910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Es konnte so nicht weitergehen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Mit Kennwörtern in Skripten</a:t>
            </a:r>
          </a:p>
          <a:p>
            <a:r>
              <a:rPr lang="de-DE" sz="2400" dirty="0"/>
              <a:t>Mit </a:t>
            </a:r>
            <a:r>
              <a:rPr lang="de-DE" sz="2400" dirty="0" err="1"/>
              <a:t>SecureStrings</a:t>
            </a:r>
            <a:r>
              <a:rPr lang="de-DE" sz="2400" dirty="0"/>
              <a:t>, die sich in Klartext darstellen lassen</a:t>
            </a:r>
          </a:p>
          <a:p>
            <a:r>
              <a:rPr lang="de-DE" sz="2400" dirty="0"/>
              <a:t>Mit der Frage, wo lege ich eine Passwort-Datei sicher ab?</a:t>
            </a:r>
          </a:p>
          <a:p>
            <a:r>
              <a:rPr lang="de-DE" sz="2400" dirty="0"/>
              <a:t>Wie stelle ich einen eigenen Schlüssel zur Verfügung, um einen </a:t>
            </a:r>
            <a:r>
              <a:rPr lang="de-DE" sz="2400" dirty="0" err="1"/>
              <a:t>SecureString</a:t>
            </a:r>
            <a:r>
              <a:rPr lang="de-DE" sz="2400" dirty="0"/>
              <a:t> „übertragbar“ zu machen?</a:t>
            </a:r>
          </a:p>
          <a:p>
            <a:r>
              <a:rPr lang="de-DE" sz="2400" dirty="0"/>
              <a:t>usw.</a:t>
            </a:r>
          </a:p>
        </p:txBody>
      </p:sp>
    </p:spTree>
    <p:extLst>
      <p:ext uri="{BB962C8B-B14F-4D97-AF65-F5344CB8AC3E}">
        <p14:creationId xmlns:p14="http://schemas.microsoft.com/office/powerpoint/2010/main" val="119550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Das </a:t>
            </a:r>
            <a:r>
              <a:rPr lang="de-DE" sz="2800" dirty="0" err="1"/>
              <a:t>SecretManagement</a:t>
            </a:r>
            <a:r>
              <a:rPr lang="de-DE" sz="2800" dirty="0"/>
              <a:t>-Modul (1)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Erfindet das Rad nicht neu, sondern bringt Ordnung in das „Durcheinander“</a:t>
            </a:r>
          </a:p>
          <a:p>
            <a:r>
              <a:rPr lang="de-DE" sz="2400" dirty="0"/>
              <a:t>S</a:t>
            </a:r>
            <a:r>
              <a:rPr lang="de-DE" sz="2400" dirty="0" smtClean="0"/>
              <a:t>tammt </a:t>
            </a:r>
            <a:r>
              <a:rPr lang="de-DE" sz="2400" dirty="0"/>
              <a:t>vom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-Team, modularer Aufbau</a:t>
            </a:r>
            <a:endParaRPr lang="de-DE" sz="2400" dirty="0"/>
          </a:p>
          <a:p>
            <a:r>
              <a:rPr lang="de-DE" sz="2400" dirty="0"/>
              <a:t>Muss per </a:t>
            </a:r>
            <a:r>
              <a:rPr lang="de-DE" sz="2400" b="1" dirty="0" err="1"/>
              <a:t>Install</a:t>
            </a:r>
            <a:r>
              <a:rPr lang="de-DE" sz="2400" b="1" dirty="0"/>
              <a:t>-Module</a:t>
            </a:r>
            <a:r>
              <a:rPr lang="de-DE" sz="2400" dirty="0"/>
              <a:t> von der </a:t>
            </a:r>
            <a:r>
              <a:rPr lang="de-DE" sz="2400" dirty="0" err="1"/>
              <a:t>PowerShell</a:t>
            </a:r>
            <a:r>
              <a:rPr lang="de-DE" sz="2400" dirty="0"/>
              <a:t> Gallery installiert werden</a:t>
            </a:r>
          </a:p>
          <a:p>
            <a:r>
              <a:rPr lang="de-DE" sz="2400" dirty="0"/>
              <a:t>Es ist ausführlich dokumentiert</a:t>
            </a:r>
          </a:p>
          <a:p>
            <a:r>
              <a:rPr lang="de-DE" sz="2400" dirty="0"/>
              <a:t>https://</a:t>
            </a:r>
            <a:r>
              <a:rPr lang="de-DE" sz="2400" dirty="0" err="1"/>
              <a:t>docs.microsoft.com</a:t>
            </a:r>
            <a:r>
              <a:rPr lang="de-DE" sz="2400" dirty="0"/>
              <a:t>/en-</a:t>
            </a:r>
            <a:r>
              <a:rPr lang="de-DE" sz="2400" dirty="0" err="1"/>
              <a:t>us</a:t>
            </a:r>
            <a:r>
              <a:rPr lang="de-DE" sz="2400" dirty="0"/>
              <a:t>/</a:t>
            </a:r>
            <a:r>
              <a:rPr lang="de-DE" sz="2400" dirty="0" err="1"/>
              <a:t>powershell</a:t>
            </a:r>
            <a:r>
              <a:rPr lang="de-DE" sz="2400" dirty="0"/>
              <a:t>/</a:t>
            </a:r>
            <a:r>
              <a:rPr lang="de-DE" sz="2400" dirty="0" err="1"/>
              <a:t>module</a:t>
            </a:r>
            <a:r>
              <a:rPr lang="de-DE" sz="2400" dirty="0"/>
              <a:t>/</a:t>
            </a:r>
            <a:r>
              <a:rPr lang="de-DE" sz="2400" dirty="0" err="1"/>
              <a:t>microsoft.powershell.secretmanagement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82557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Das </a:t>
            </a:r>
            <a:r>
              <a:rPr lang="de-DE" sz="2800" dirty="0" err="1"/>
              <a:t>SecretManagement</a:t>
            </a:r>
            <a:r>
              <a:rPr lang="de-DE" sz="2800" dirty="0"/>
              <a:t>-Modul (2)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28800"/>
            <a:ext cx="8153400" cy="4495800"/>
          </a:xfrm>
        </p:spPr>
        <p:txBody>
          <a:bodyPr>
            <a:normAutofit/>
          </a:bodyPr>
          <a:lstStyle/>
          <a:p>
            <a:r>
              <a:rPr lang="de-DE" sz="2400" dirty="0"/>
              <a:t>Es beseitigt nicht alle in der ersten Folie aufgezählten Defizite</a:t>
            </a:r>
          </a:p>
          <a:p>
            <a:r>
              <a:rPr lang="de-DE" sz="2400" dirty="0"/>
              <a:t>Die Idee ist, dass „</a:t>
            </a:r>
            <a:r>
              <a:rPr lang="de-DE" sz="2400" dirty="0" err="1"/>
              <a:t>Secrets</a:t>
            </a:r>
            <a:r>
              <a:rPr lang="de-DE" sz="2400" dirty="0"/>
              <a:t>“ (z.B. Text oder ein </a:t>
            </a:r>
            <a:r>
              <a:rPr lang="de-DE" sz="2400" dirty="0" err="1"/>
              <a:t>SecureString</a:t>
            </a:r>
            <a:r>
              <a:rPr lang="de-DE" sz="2400" dirty="0"/>
              <a:t>) in einer Ablage („</a:t>
            </a:r>
            <a:r>
              <a:rPr lang="de-DE" sz="2400" dirty="0" err="1"/>
              <a:t>Vault</a:t>
            </a:r>
            <a:r>
              <a:rPr lang="de-DE" sz="2400" dirty="0"/>
              <a:t>“) sicher abgelegt werden</a:t>
            </a:r>
          </a:p>
          <a:p>
            <a:r>
              <a:rPr lang="de-DE" sz="2400" dirty="0"/>
              <a:t>Die Ablage ist eine Datei im Benutzerprofil-Verzeichnis</a:t>
            </a:r>
          </a:p>
          <a:p>
            <a:r>
              <a:rPr lang="de-DE" sz="2400" dirty="0"/>
              <a:t>Es gibt von Anfang an eine Standard-</a:t>
            </a:r>
            <a:r>
              <a:rPr lang="de-DE" sz="2400" dirty="0" err="1"/>
              <a:t>Vault</a:t>
            </a:r>
            <a:endParaRPr lang="de-DE" sz="2400" dirty="0"/>
          </a:p>
          <a:p>
            <a:r>
              <a:rPr lang="de-DE" sz="2400" dirty="0"/>
              <a:t>Weitere </a:t>
            </a:r>
            <a:r>
              <a:rPr lang="de-DE" sz="2400" dirty="0" err="1"/>
              <a:t>Vaults</a:t>
            </a:r>
            <a:r>
              <a:rPr lang="de-DE" sz="2400" dirty="0"/>
              <a:t> können registriert werden</a:t>
            </a:r>
          </a:p>
          <a:p>
            <a:r>
              <a:rPr lang="de-DE" sz="2400" dirty="0"/>
              <a:t>Ein </a:t>
            </a:r>
            <a:r>
              <a:rPr lang="de-DE" sz="2400" dirty="0" err="1"/>
              <a:t>Vault</a:t>
            </a:r>
            <a:r>
              <a:rPr lang="de-DE" sz="2400" dirty="0"/>
              <a:t> kann lokal oder remote angelegt werden</a:t>
            </a:r>
          </a:p>
          <a:p>
            <a:r>
              <a:rPr lang="de-DE" sz="2400" dirty="0"/>
              <a:t>Die </a:t>
            </a:r>
            <a:r>
              <a:rPr lang="de-DE" sz="2400" dirty="0" err="1"/>
              <a:t>Vault</a:t>
            </a:r>
            <a:r>
              <a:rPr lang="de-DE" sz="2400" dirty="0"/>
              <a:t>-Verwaltung ist erweiterbar (es gibt </a:t>
            </a:r>
            <a:r>
              <a:rPr lang="de-DE" sz="2400" dirty="0" err="1" smtClean="0"/>
              <a:t>Extensions</a:t>
            </a:r>
            <a:r>
              <a:rPr lang="de-DE" sz="2400" dirty="0"/>
              <a:t>, u.a. für </a:t>
            </a:r>
            <a:r>
              <a:rPr lang="de-DE" sz="2400" dirty="0" err="1"/>
              <a:t>KeePass</a:t>
            </a:r>
            <a:r>
              <a:rPr lang="de-DE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879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Das </a:t>
            </a:r>
            <a:r>
              <a:rPr lang="de-DE" sz="2800" dirty="0" err="1"/>
              <a:t>SecretManagement</a:t>
            </a:r>
            <a:r>
              <a:rPr lang="de-DE" sz="2800" dirty="0"/>
              <a:t>-Modul (3)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071044"/>
              </p:ext>
            </p:extLst>
          </p:nvPr>
        </p:nvGraphicFramePr>
        <p:xfrm>
          <a:off x="611560" y="1754878"/>
          <a:ext cx="6816080" cy="3918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541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0066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29418">
                <a:tc>
                  <a:txBody>
                    <a:bodyPr/>
                    <a:lstStyle/>
                    <a:p>
                      <a:r>
                        <a:rPr lang="de-DE" sz="1600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Was macht es?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3767">
                <a:tc>
                  <a:txBody>
                    <a:bodyPr/>
                    <a:lstStyle/>
                    <a:p>
                      <a:r>
                        <a:rPr lang="de-DE" sz="1600" dirty="0" err="1"/>
                        <a:t>Get</a:t>
                      </a:r>
                      <a:r>
                        <a:rPr lang="de-DE" sz="1600" dirty="0"/>
                        <a:t>-Secret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Ruft ein Secret</a:t>
                      </a:r>
                      <a:r>
                        <a:rPr lang="de-DE" sz="1600" baseline="0" dirty="0"/>
                        <a:t> aus einem </a:t>
                      </a:r>
                      <a:r>
                        <a:rPr lang="de-DE" sz="1600" baseline="0" dirty="0" err="1"/>
                        <a:t>Vault</a:t>
                      </a:r>
                      <a:r>
                        <a:rPr lang="de-DE" sz="1600" baseline="0" dirty="0"/>
                        <a:t> (Kammer) ab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3767">
                <a:tc>
                  <a:txBody>
                    <a:bodyPr/>
                    <a:lstStyle/>
                    <a:p>
                      <a:r>
                        <a:rPr lang="de-DE" sz="1600" dirty="0" err="1"/>
                        <a:t>Get-SecretInfo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Ruft die Metadaten eines Secret ab, z.B. den </a:t>
                      </a:r>
                      <a:r>
                        <a:rPr lang="de-DE" sz="1600" dirty="0" err="1"/>
                        <a:t>Vaultname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3767">
                <a:tc>
                  <a:txBody>
                    <a:bodyPr/>
                    <a:lstStyle/>
                    <a:p>
                      <a:r>
                        <a:rPr lang="de-DE" sz="1600" dirty="0"/>
                        <a:t>Register-</a:t>
                      </a:r>
                      <a:r>
                        <a:rPr lang="de-DE" sz="1600" dirty="0" err="1"/>
                        <a:t>SecretVault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Legt einen neuen </a:t>
                      </a:r>
                      <a:r>
                        <a:rPr lang="de-DE" sz="1600" dirty="0" err="1"/>
                        <a:t>Vault</a:t>
                      </a:r>
                      <a:r>
                        <a:rPr lang="de-DE" sz="1600" dirty="0"/>
                        <a:t> 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3767">
                <a:tc>
                  <a:txBody>
                    <a:bodyPr/>
                    <a:lstStyle/>
                    <a:p>
                      <a:r>
                        <a:rPr lang="de-DE" sz="1600" dirty="0"/>
                        <a:t>Remove-Secret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Entfernt ein Secret</a:t>
                      </a:r>
                      <a:r>
                        <a:rPr lang="de-DE" sz="1600" baseline="0" dirty="0"/>
                        <a:t> aus einem </a:t>
                      </a:r>
                      <a:r>
                        <a:rPr lang="de-DE" sz="1600" baseline="0" dirty="0" err="1"/>
                        <a:t>Vault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3767">
                <a:tc>
                  <a:txBody>
                    <a:bodyPr/>
                    <a:lstStyle/>
                    <a:p>
                      <a:r>
                        <a:rPr lang="de-DE" sz="1600" dirty="0"/>
                        <a:t>Set-Secret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Ändert ein Secret in einem </a:t>
                      </a:r>
                      <a:r>
                        <a:rPr lang="de-DE" sz="1600" dirty="0" err="1"/>
                        <a:t>Vault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3767">
                <a:tc>
                  <a:txBody>
                    <a:bodyPr/>
                    <a:lstStyle/>
                    <a:p>
                      <a:r>
                        <a:rPr lang="de-DE" sz="1600" dirty="0"/>
                        <a:t>Set-</a:t>
                      </a:r>
                      <a:r>
                        <a:rPr lang="de-DE" sz="1600" dirty="0" err="1"/>
                        <a:t>SecretInfo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Ändert die Metadaten über ein Secret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3767">
                <a:tc>
                  <a:txBody>
                    <a:bodyPr/>
                    <a:lstStyle/>
                    <a:p>
                      <a:r>
                        <a:rPr lang="de-DE" sz="1600" dirty="0"/>
                        <a:t>Set-</a:t>
                      </a:r>
                      <a:r>
                        <a:rPr lang="de-DE" sz="1600" dirty="0" err="1"/>
                        <a:t>SecretVaultDefault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Legt einen Fault</a:t>
                      </a:r>
                      <a:r>
                        <a:rPr lang="de-DE" sz="1600" baseline="0" dirty="0"/>
                        <a:t> als Default fest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63767">
                <a:tc>
                  <a:txBody>
                    <a:bodyPr/>
                    <a:lstStyle/>
                    <a:p>
                      <a:r>
                        <a:rPr lang="de-DE" sz="1600" dirty="0"/>
                        <a:t>Test-</a:t>
                      </a:r>
                      <a:r>
                        <a:rPr lang="de-DE" sz="1600" dirty="0" err="1"/>
                        <a:t>SecretVault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Testet</a:t>
                      </a:r>
                      <a:r>
                        <a:rPr lang="de-DE" sz="1600" baseline="0" dirty="0"/>
                        <a:t> die Integrität eines </a:t>
                      </a:r>
                      <a:r>
                        <a:rPr lang="de-DE" sz="1600" baseline="0" dirty="0" err="1"/>
                        <a:t>Vault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63767">
                <a:tc>
                  <a:txBody>
                    <a:bodyPr/>
                    <a:lstStyle/>
                    <a:p>
                      <a:r>
                        <a:rPr lang="de-DE" sz="1600" dirty="0" err="1"/>
                        <a:t>Unregister-SecretVault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Entfernt einen </a:t>
                      </a:r>
                      <a:r>
                        <a:rPr lang="de-DE" sz="1600" dirty="0" err="1"/>
                        <a:t>Vault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010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PowerShell</a:t>
            </a:r>
            <a:r>
              <a:rPr lang="de-DE" sz="2800" dirty="0"/>
              <a:t> 7.x installieren </a:t>
            </a:r>
            <a:r>
              <a:rPr lang="de-DE" sz="2800" dirty="0" smtClean="0"/>
              <a:t>(2)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MS112 - PowerShell für Fortgeschrittene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04664"/>
          </a:xfrm>
        </p:spPr>
        <p:txBody>
          <a:bodyPr/>
          <a:lstStyle/>
          <a:p>
            <a:r>
              <a:rPr lang="de-DE" dirty="0" smtClean="0"/>
              <a:t>Standardinstallation mit allen Defaults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33" y="2320424"/>
            <a:ext cx="3528392" cy="2758561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996952"/>
            <a:ext cx="3779908" cy="295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93367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Das </a:t>
            </a:r>
            <a:r>
              <a:rPr lang="de-DE" sz="2800" dirty="0" err="1"/>
              <a:t>SecretManagement</a:t>
            </a:r>
            <a:r>
              <a:rPr lang="de-DE" sz="2800" dirty="0"/>
              <a:t>-Modul installieren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Am einfachsten per </a:t>
            </a:r>
            <a:r>
              <a:rPr lang="de-DE" sz="2400" dirty="0" err="1"/>
              <a:t>Install</a:t>
            </a:r>
            <a:r>
              <a:rPr lang="de-DE" sz="2400" dirty="0"/>
              <a:t>-Module</a:t>
            </a:r>
          </a:p>
          <a:p>
            <a:r>
              <a:rPr lang="de-DE" sz="2400" dirty="0"/>
              <a:t>Aktuell ist die Version 1.1.2 (Stand: </a:t>
            </a:r>
            <a:r>
              <a:rPr lang="de-DE" sz="2400" dirty="0" smtClean="0"/>
              <a:t>Juli 23)</a:t>
            </a:r>
            <a:endParaRPr lang="de-DE" sz="2400" dirty="0"/>
          </a:p>
          <a:p>
            <a:r>
              <a:rPr lang="de-DE" sz="2400" b="1" dirty="0"/>
              <a:t>Wichtig</a:t>
            </a:r>
            <a:r>
              <a:rPr lang="de-DE" sz="2400" dirty="0"/>
              <a:t>: Es gibt ein weiteres Modul mit dem Namen </a:t>
            </a:r>
            <a:r>
              <a:rPr lang="de-DE" sz="2400" dirty="0" err="1"/>
              <a:t>Microsoft.PowerShell.SecretStore</a:t>
            </a:r>
            <a:endParaRPr lang="de-DE" sz="2400" dirty="0"/>
          </a:p>
        </p:txBody>
      </p:sp>
      <p:sp>
        <p:nvSpPr>
          <p:cNvPr id="6" name="Textfeld 5"/>
          <p:cNvSpPr txBox="1"/>
          <p:nvPr/>
        </p:nvSpPr>
        <p:spPr>
          <a:xfrm>
            <a:off x="609600" y="3717032"/>
            <a:ext cx="8207696" cy="107721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Install-Module –Name </a:t>
            </a:r>
            <a:r>
              <a:rPr lang="en-US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Microsoft.PowerShell.SecretManagement</a:t>
            </a: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–Force</a:t>
            </a:r>
          </a:p>
          <a:p>
            <a:endParaRPr lang="en-US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Get-Command –Module </a:t>
            </a:r>
            <a:r>
              <a:rPr lang="en-US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Microsoft.PowerShell.SecretManagement</a:t>
            </a: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05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Beispiel (1)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Einen </a:t>
            </a:r>
            <a:r>
              <a:rPr lang="de-DE" sz="2400" dirty="0" err="1"/>
              <a:t>SecureString</a:t>
            </a:r>
            <a:r>
              <a:rPr lang="de-DE" sz="2400" dirty="0"/>
              <a:t> als Secret speichern und nutzen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09600" y="2348880"/>
            <a:ext cx="8156448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#requires -Modules </a:t>
            </a:r>
            <a:r>
              <a:rPr lang="en-US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Microsoft.PowerShell.SecretManagement</a:t>
            </a:r>
            <a:endParaRPr lang="en-US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PwSec</a:t>
            </a: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Read-Host -Prompt "</a:t>
            </a:r>
            <a:r>
              <a:rPr lang="en-US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Kennwort</a:t>
            </a: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?" -</a:t>
            </a:r>
            <a:r>
              <a:rPr lang="en-US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AsSecureString</a:t>
            </a:r>
            <a:endParaRPr lang="en-US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Set-Secret -Name </a:t>
            </a:r>
            <a:r>
              <a:rPr lang="en-US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AppStart</a:t>
            </a: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SecureStringSecret</a:t>
            </a: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PwSec</a:t>
            </a:r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-Vault </a:t>
            </a:r>
            <a:r>
              <a:rPr lang="en-US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BuiltInLocalVault</a:t>
            </a:r>
            <a:endParaRPr lang="en-US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Get-Secret -Name </a:t>
            </a:r>
            <a:r>
              <a:rPr lang="en-US" sz="16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AppStart</a:t>
            </a:r>
            <a:endParaRPr lang="en-US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31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Beispiel (2)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Ein </a:t>
            </a:r>
            <a:r>
              <a:rPr lang="de-DE" sz="2400" dirty="0" err="1"/>
              <a:t>PSCredential</a:t>
            </a:r>
            <a:r>
              <a:rPr lang="de-DE" sz="2400" dirty="0"/>
              <a:t> als Secret speichern und nutzen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09600" y="2348880"/>
            <a:ext cx="8156448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#requires -Modules </a:t>
            </a:r>
            <a:r>
              <a:rPr lang="en-US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Microsoft.PowerShell.SecretManagement</a:t>
            </a:r>
            <a:endParaRPr lang="en-US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PwSec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Read-Host -Prompt "</a:t>
            </a:r>
            <a:r>
              <a:rPr lang="en-US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Kennwort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?" -</a:t>
            </a:r>
            <a:r>
              <a:rPr lang="en-US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AsSecureString</a:t>
            </a:r>
            <a:endParaRPr lang="en-US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PSCred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  <a:r>
              <a:rPr lang="en-US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PSCredential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]::new("</a:t>
            </a:r>
            <a:r>
              <a:rPr lang="en-US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psadmin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$</a:t>
            </a:r>
            <a:r>
              <a:rPr lang="en-US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PWSec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Set-Secret -Name </a:t>
            </a:r>
            <a:r>
              <a:rPr lang="en-US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AppStart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-Secret $</a:t>
            </a:r>
            <a:r>
              <a:rPr lang="en-US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PSCred</a:t>
            </a:r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-Vault </a:t>
            </a:r>
            <a:r>
              <a:rPr lang="en-US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BuiltInLocalVault</a:t>
            </a:r>
            <a:endParaRPr lang="en-US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Get-Secret –Name </a:t>
            </a:r>
            <a:r>
              <a:rPr lang="en-US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AppStart</a:t>
            </a:r>
            <a:endParaRPr lang="en-US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96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Was kann in einem </a:t>
            </a:r>
            <a:r>
              <a:rPr lang="de-DE" sz="2800" dirty="0" err="1"/>
              <a:t>Vault</a:t>
            </a:r>
            <a:r>
              <a:rPr lang="de-DE" sz="2800" dirty="0"/>
              <a:t> abgelegt werden?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Es werden alle </a:t>
            </a:r>
            <a:r>
              <a:rPr lang="de-DE" sz="2400"/>
              <a:t>wichtigen Datentypen </a:t>
            </a:r>
            <a:r>
              <a:rPr lang="de-DE" sz="2400" dirty="0"/>
              <a:t>unterstützt:</a:t>
            </a:r>
          </a:p>
          <a:p>
            <a:pPr lvl="1"/>
            <a:r>
              <a:rPr lang="de-DE" sz="2000" dirty="0"/>
              <a:t>String</a:t>
            </a:r>
          </a:p>
          <a:p>
            <a:pPr lvl="1"/>
            <a:r>
              <a:rPr lang="de-DE" sz="2000" dirty="0"/>
              <a:t>Byte[]</a:t>
            </a:r>
          </a:p>
          <a:p>
            <a:pPr lvl="1"/>
            <a:r>
              <a:rPr lang="de-DE" sz="2000" dirty="0" err="1"/>
              <a:t>Hashtable</a:t>
            </a:r>
            <a:endParaRPr lang="de-DE" sz="2000" dirty="0"/>
          </a:p>
          <a:p>
            <a:pPr lvl="1"/>
            <a:r>
              <a:rPr lang="de-DE" sz="2000" dirty="0" err="1"/>
              <a:t>SecureString</a:t>
            </a:r>
            <a:endParaRPr lang="de-DE" sz="2000" dirty="0"/>
          </a:p>
          <a:p>
            <a:pPr lvl="1"/>
            <a:r>
              <a:rPr lang="de-DE" sz="2000" dirty="0" err="1"/>
              <a:t>PSCredential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51019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Die Vorteile der "</a:t>
            </a:r>
            <a:r>
              <a:rPr lang="de-DE" sz="2800" dirty="0" err="1"/>
              <a:t>Secrets</a:t>
            </a:r>
            <a:r>
              <a:rPr lang="de-DE" sz="2800" dirty="0"/>
              <a:t>"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Das </a:t>
            </a:r>
            <a:r>
              <a:rPr lang="de-DE" sz="2400" dirty="0" err="1"/>
              <a:t>SecrementManagement</a:t>
            </a:r>
            <a:r>
              <a:rPr lang="de-DE" sz="2400" dirty="0"/>
              <a:t> ist eine weitere Ebene, die den Umgang mit „</a:t>
            </a:r>
            <a:r>
              <a:rPr lang="de-DE" sz="2400" dirty="0" err="1"/>
              <a:t>Secrets</a:t>
            </a:r>
            <a:r>
              <a:rPr lang="de-DE" sz="2400" dirty="0"/>
              <a:t>“ flexibler macht</a:t>
            </a:r>
          </a:p>
          <a:p>
            <a:r>
              <a:rPr lang="de-DE" sz="2400" dirty="0"/>
              <a:t>Der Ort, an dem Kennwörter abgelegt werden, kann von außen konfiguriert werden</a:t>
            </a:r>
          </a:p>
          <a:p>
            <a:r>
              <a:rPr lang="de-DE" sz="2400" dirty="0"/>
              <a:t>Ein Skript verwendet einfach einen </a:t>
            </a:r>
            <a:r>
              <a:rPr lang="de-DE" sz="2400" dirty="0" err="1"/>
              <a:t>Vault</a:t>
            </a:r>
            <a:r>
              <a:rPr lang="de-DE" sz="2400" dirty="0"/>
              <a:t>, der auf jedem System, auf dem es ausgeführt wird, bereits angelegt wurde</a:t>
            </a:r>
          </a:p>
          <a:p>
            <a:r>
              <a:rPr lang="de-DE" sz="2400" dirty="0"/>
              <a:t>Ändern der Authentifizierungsmethode, ohne dass das Skript geändert werden muss</a:t>
            </a:r>
          </a:p>
          <a:p>
            <a:r>
              <a:rPr lang="de-DE" sz="2400" b="1" dirty="0"/>
              <a:t>Wichtig</a:t>
            </a:r>
            <a:r>
              <a:rPr lang="de-DE" sz="2400" dirty="0"/>
              <a:t>: Am Umgang mit </a:t>
            </a:r>
            <a:r>
              <a:rPr lang="de-DE" sz="2400" dirty="0" err="1"/>
              <a:t>Credentials</a:t>
            </a:r>
            <a:r>
              <a:rPr lang="de-DE" sz="2400" dirty="0"/>
              <a:t> ändert sich bei </a:t>
            </a:r>
            <a:r>
              <a:rPr lang="de-DE" sz="2400" dirty="0" err="1"/>
              <a:t>PowerShell</a:t>
            </a:r>
            <a:r>
              <a:rPr lang="de-DE" sz="2400" dirty="0"/>
              <a:t> nichts (lediglich das Kennwort kann flexibler und etwas sicherer abgelegt werden)</a:t>
            </a:r>
          </a:p>
        </p:txBody>
      </p:sp>
    </p:spTree>
    <p:extLst>
      <p:ext uri="{BB962C8B-B14F-4D97-AF65-F5344CB8AC3E}">
        <p14:creationId xmlns:p14="http://schemas.microsoft.com/office/powerpoint/2010/main" val="118640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Zusammenfassung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Das </a:t>
            </a:r>
            <a:r>
              <a:rPr lang="de-DE" sz="2400" i="1" dirty="0" err="1"/>
              <a:t>SecretManagement</a:t>
            </a:r>
            <a:r>
              <a:rPr lang="de-DE" sz="2400" i="1" dirty="0"/>
              <a:t>-Modul</a:t>
            </a:r>
            <a:r>
              <a:rPr lang="de-DE" sz="2400" dirty="0"/>
              <a:t> bietet einen vereinheitlichen Umgang mit </a:t>
            </a:r>
            <a:r>
              <a:rPr lang="de-DE" sz="2400" dirty="0" err="1"/>
              <a:t>Credentials</a:t>
            </a:r>
            <a:endParaRPr lang="de-DE" sz="2400" dirty="0"/>
          </a:p>
          <a:p>
            <a:r>
              <a:rPr lang="de-DE" sz="2400" dirty="0"/>
              <a:t>Stammt vom </a:t>
            </a:r>
            <a:r>
              <a:rPr lang="de-DE" sz="2400" dirty="0" err="1"/>
              <a:t>PowerShell</a:t>
            </a:r>
            <a:r>
              <a:rPr lang="de-DE" sz="2400" dirty="0"/>
              <a:t> Team</a:t>
            </a:r>
          </a:p>
          <a:p>
            <a:r>
              <a:rPr lang="de-DE" sz="2400" dirty="0"/>
              <a:t>Muss nachträglich installiert werden</a:t>
            </a:r>
          </a:p>
          <a:p>
            <a:r>
              <a:rPr lang="de-DE" sz="2400" dirty="0"/>
              <a:t>Nicht auf Kennwörter beschränkt</a:t>
            </a:r>
          </a:p>
          <a:p>
            <a:r>
              <a:rPr lang="de-DE" sz="2400" dirty="0"/>
              <a:t>Meine Empfehlung: Skripte auf </a:t>
            </a:r>
            <a:r>
              <a:rPr lang="de-DE" sz="2400" dirty="0" err="1"/>
              <a:t>SecretManagement</a:t>
            </a:r>
            <a:r>
              <a:rPr lang="de-DE" sz="2400" dirty="0"/>
              <a:t> umstellen</a:t>
            </a:r>
          </a:p>
        </p:txBody>
      </p:sp>
    </p:spTree>
    <p:extLst>
      <p:ext uri="{BB962C8B-B14F-4D97-AF65-F5344CB8AC3E}">
        <p14:creationId xmlns:p14="http://schemas.microsoft.com/office/powerpoint/2010/main" val="377745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Lektion X4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Was ist neu bei </a:t>
            </a:r>
            <a:r>
              <a:rPr lang="de-DE" sz="2800" dirty="0" err="1"/>
              <a:t>PowerShell</a:t>
            </a:r>
            <a:r>
              <a:rPr lang="de-DE" sz="2800" dirty="0"/>
              <a:t> Version X?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398821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Die Themen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Was ist bei </a:t>
            </a:r>
            <a:r>
              <a:rPr lang="de-DE" sz="2400" dirty="0" err="1"/>
              <a:t>PowerShell</a:t>
            </a:r>
            <a:r>
              <a:rPr lang="de-DE" sz="2400" dirty="0"/>
              <a:t> </a:t>
            </a:r>
            <a:r>
              <a:rPr lang="de-DE" sz="2400" dirty="0" smtClean="0"/>
              <a:t>7 anders </a:t>
            </a:r>
            <a:r>
              <a:rPr lang="de-DE" sz="2400" dirty="0"/>
              <a:t>als bei Windows </a:t>
            </a:r>
            <a:r>
              <a:rPr lang="de-DE" sz="2400" dirty="0" err="1"/>
              <a:t>PowerShell</a:t>
            </a:r>
            <a:r>
              <a:rPr lang="de-DE" sz="2400" dirty="0"/>
              <a:t>?</a:t>
            </a:r>
          </a:p>
          <a:p>
            <a:r>
              <a:rPr lang="de-DE" sz="2400" dirty="0" err="1"/>
              <a:t>PowerShell</a:t>
            </a:r>
            <a:r>
              <a:rPr lang="de-DE" sz="2400" dirty="0"/>
              <a:t> </a:t>
            </a:r>
            <a:r>
              <a:rPr lang="de-DE" sz="2400" dirty="0" smtClean="0"/>
              <a:t>7 unter </a:t>
            </a:r>
            <a:r>
              <a:rPr lang="de-DE" sz="2400" dirty="0" err="1"/>
              <a:t>Linux&amp;Co</a:t>
            </a:r>
            <a:endParaRPr lang="de-DE" sz="2400" dirty="0"/>
          </a:p>
          <a:p>
            <a:r>
              <a:rPr lang="de-DE" sz="2400" dirty="0" err="1"/>
              <a:t>Breaking</a:t>
            </a:r>
            <a:r>
              <a:rPr lang="de-DE" sz="2400" dirty="0"/>
              <a:t> </a:t>
            </a:r>
            <a:r>
              <a:rPr lang="de-DE" sz="2400" dirty="0" err="1"/>
              <a:t>Changes</a:t>
            </a:r>
            <a:endParaRPr lang="de-DE" sz="2400" dirty="0"/>
          </a:p>
          <a:p>
            <a:r>
              <a:rPr lang="de-DE" sz="2400" dirty="0"/>
              <a:t>Echte Parallelverarbeitung</a:t>
            </a:r>
          </a:p>
          <a:p>
            <a:r>
              <a:rPr lang="de-DE" sz="2400" dirty="0"/>
              <a:t>Umgang mit Null-Werten</a:t>
            </a:r>
          </a:p>
          <a:p>
            <a:r>
              <a:rPr lang="de-DE" sz="2400" dirty="0"/>
              <a:t>Automatische Background-Ausführung</a:t>
            </a:r>
          </a:p>
          <a:p>
            <a:r>
              <a:rPr lang="de-DE" sz="2400" dirty="0"/>
              <a:t>Weitere Neuerungen</a:t>
            </a:r>
          </a:p>
          <a:p>
            <a:r>
              <a:rPr lang="de-DE" sz="2400" dirty="0"/>
              <a:t>Wie bleibt man auf dem Laufenden?</a:t>
            </a:r>
          </a:p>
        </p:txBody>
      </p:sp>
    </p:spTree>
    <p:extLst>
      <p:ext uri="{BB962C8B-B14F-4D97-AF65-F5344CB8AC3E}">
        <p14:creationId xmlns:p14="http://schemas.microsoft.com/office/powerpoint/2010/main" val="423026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Was ist bei </a:t>
            </a:r>
            <a:r>
              <a:rPr lang="de-DE" sz="2800" dirty="0" err="1"/>
              <a:t>PowerShell</a:t>
            </a:r>
            <a:r>
              <a:rPr lang="de-DE" sz="2800" dirty="0"/>
              <a:t> </a:t>
            </a:r>
            <a:r>
              <a:rPr lang="de-DE" sz="2800" dirty="0" smtClean="0"/>
              <a:t>7 anders</a:t>
            </a:r>
            <a:r>
              <a:rPr lang="de-DE" sz="2800" dirty="0"/>
              <a:t>? (1)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err="1"/>
              <a:t>PowerShell</a:t>
            </a:r>
            <a:r>
              <a:rPr lang="de-DE" sz="2400" dirty="0"/>
              <a:t> basiert auf .Net (Core)/Windows </a:t>
            </a:r>
            <a:r>
              <a:rPr lang="de-DE" sz="2400" dirty="0" err="1"/>
              <a:t>PowerShell</a:t>
            </a:r>
            <a:r>
              <a:rPr lang="de-DE" sz="2400" dirty="0"/>
              <a:t> basiert auf dem .NET Framework</a:t>
            </a:r>
          </a:p>
          <a:p>
            <a:r>
              <a:rPr lang="de-DE" sz="2400" dirty="0"/>
              <a:t>Einige </a:t>
            </a:r>
            <a:r>
              <a:rPr lang="de-DE" sz="2400" dirty="0" err="1"/>
              <a:t>Cmdlets</a:t>
            </a:r>
            <a:r>
              <a:rPr lang="de-DE" sz="2400" dirty="0"/>
              <a:t> und Module wurden entfernt, z.B. </a:t>
            </a:r>
            <a:r>
              <a:rPr lang="de-DE" sz="2400" b="1" dirty="0" err="1"/>
              <a:t>Get-Eventlog</a:t>
            </a:r>
            <a:r>
              <a:rPr lang="de-DE" sz="2400" dirty="0"/>
              <a:t> oder </a:t>
            </a:r>
            <a:r>
              <a:rPr lang="de-DE" sz="2400" b="1" dirty="0" err="1"/>
              <a:t>PSScheduledJob</a:t>
            </a:r>
            <a:endParaRPr lang="de-DE" sz="2400" b="1" dirty="0"/>
          </a:p>
          <a:p>
            <a:r>
              <a:rPr lang="de-DE" sz="2400" dirty="0"/>
              <a:t>Keine Workflow-Funktionalität, keine Transaktionen</a:t>
            </a:r>
          </a:p>
          <a:p>
            <a:r>
              <a:rPr lang="de-DE" sz="2400" dirty="0"/>
              <a:t>DSC ist ab 7.2 nicht mehr Teil der </a:t>
            </a:r>
            <a:r>
              <a:rPr lang="de-DE" sz="2400" dirty="0" err="1"/>
              <a:t>PowerShell</a:t>
            </a:r>
            <a:r>
              <a:rPr lang="de-DE" sz="2400" dirty="0"/>
              <a:t> (separates Projekt)</a:t>
            </a:r>
          </a:p>
          <a:p>
            <a:r>
              <a:rPr lang="de-DE" sz="2400" dirty="0"/>
              <a:t>Neue </a:t>
            </a:r>
            <a:r>
              <a:rPr lang="de-DE" sz="2400" dirty="0" err="1"/>
              <a:t>Cmdlets</a:t>
            </a:r>
            <a:r>
              <a:rPr lang="de-DE" sz="2400" dirty="0"/>
              <a:t>, z.B. </a:t>
            </a:r>
            <a:r>
              <a:rPr lang="de-DE" sz="2400" b="1" dirty="0"/>
              <a:t>Remove-Service</a:t>
            </a:r>
            <a:r>
              <a:rPr lang="de-DE" sz="2400" dirty="0"/>
              <a:t>, </a:t>
            </a:r>
            <a:r>
              <a:rPr lang="de-DE" sz="2400" b="1" dirty="0" err="1"/>
              <a:t>Get-UpTime</a:t>
            </a:r>
            <a:r>
              <a:rPr lang="de-DE" sz="2400" dirty="0"/>
              <a:t>, </a:t>
            </a:r>
            <a:r>
              <a:rPr lang="de-DE" sz="2400" b="1" dirty="0"/>
              <a:t>Test-</a:t>
            </a:r>
            <a:r>
              <a:rPr lang="de-DE" sz="2400" b="1" dirty="0" err="1"/>
              <a:t>Json</a:t>
            </a:r>
            <a:r>
              <a:rPr lang="de-DE" sz="2400" dirty="0"/>
              <a:t> oder </a:t>
            </a:r>
            <a:r>
              <a:rPr lang="de-DE" sz="2400" b="1" dirty="0"/>
              <a:t>Remove-Alias</a:t>
            </a:r>
          </a:p>
          <a:p>
            <a:endParaRPr lang="de-DE" sz="26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05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Was ist bei </a:t>
            </a:r>
            <a:r>
              <a:rPr lang="de-DE" sz="2800" dirty="0" err="1"/>
              <a:t>PowerShell</a:t>
            </a:r>
            <a:r>
              <a:rPr lang="de-DE" sz="2800" dirty="0"/>
              <a:t> </a:t>
            </a:r>
            <a:r>
              <a:rPr lang="de-DE" sz="2800" dirty="0" smtClean="0"/>
              <a:t>7 anders</a:t>
            </a:r>
            <a:r>
              <a:rPr lang="de-DE" sz="2800" dirty="0"/>
              <a:t>? (2)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Es gibt sehr viele kleine Neuerungen an Sprache und </a:t>
            </a:r>
            <a:r>
              <a:rPr lang="de-DE" sz="2400" dirty="0" err="1"/>
              <a:t>Cmdlets</a:t>
            </a:r>
            <a:r>
              <a:rPr lang="de-DE" sz="2400" dirty="0"/>
              <a:t> und einige Unterschiede bei einzelnen </a:t>
            </a:r>
            <a:r>
              <a:rPr lang="de-DE" sz="2400" dirty="0" err="1"/>
              <a:t>Cmdlets</a:t>
            </a:r>
            <a:endParaRPr lang="de-DE" sz="2400" dirty="0"/>
          </a:p>
          <a:p>
            <a:r>
              <a:rPr lang="de-DE" sz="2400" dirty="0"/>
              <a:t>Alle Details sind ausführlich dokumentiert</a:t>
            </a:r>
          </a:p>
          <a:p>
            <a:r>
              <a:rPr lang="de-DE" sz="2400" dirty="0"/>
              <a:t>Infos zum „Windows-Kompatibilitätsmodus“ z.B. </a:t>
            </a:r>
            <a:r>
              <a:rPr lang="de-DE" sz="2400" dirty="0" err="1"/>
              <a:t>help</a:t>
            </a:r>
            <a:r>
              <a:rPr lang="de-DE" sz="2400" dirty="0"/>
              <a:t> </a:t>
            </a:r>
            <a:r>
              <a:rPr lang="de-DE" sz="2400" dirty="0" err="1"/>
              <a:t>about_Windows_PowerShell_Compatibility</a:t>
            </a:r>
            <a:endParaRPr lang="de-DE" sz="2400" dirty="0"/>
          </a:p>
          <a:p>
            <a:r>
              <a:rPr lang="de-DE" sz="2400" dirty="0"/>
              <a:t>Optionale experimentelle Features (</a:t>
            </a:r>
            <a:r>
              <a:rPr lang="de-DE" sz="2400" dirty="0" err="1"/>
              <a:t>Get-ExperimentalFeature</a:t>
            </a:r>
            <a:r>
              <a:rPr lang="de-DE" sz="2400" dirty="0"/>
              <a:t>)</a:t>
            </a:r>
          </a:p>
          <a:p>
            <a:r>
              <a:rPr lang="de-DE" sz="2400" dirty="0"/>
              <a:t>Trotz aller Neuerungen und Unterschiede, auf Kompatibilität zur Windows </a:t>
            </a:r>
            <a:r>
              <a:rPr lang="de-DE" sz="2400" dirty="0" err="1"/>
              <a:t>PowerShell</a:t>
            </a:r>
            <a:r>
              <a:rPr lang="de-DE" sz="2400" dirty="0"/>
              <a:t> und Modulen mit Abhängigkeiten zum .Net Framework wird großen Wert gelegt</a:t>
            </a:r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4696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PowerShell</a:t>
            </a:r>
            <a:r>
              <a:rPr lang="de-DE" sz="2800" dirty="0"/>
              <a:t> 7.x unter Windows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Seit der Abkündigung der Windows PowerShell 5.1 ist </a:t>
            </a:r>
            <a:r>
              <a:rPr lang="de-DE" sz="2400" dirty="0" err="1"/>
              <a:t>PowerShell</a:t>
            </a:r>
            <a:r>
              <a:rPr lang="de-DE" sz="2400" dirty="0"/>
              <a:t> die „offizielle“ </a:t>
            </a:r>
            <a:r>
              <a:rPr lang="de-DE" sz="2400" dirty="0" err="1"/>
              <a:t>PowerShell</a:t>
            </a:r>
            <a:r>
              <a:rPr lang="de-DE" sz="2400" dirty="0"/>
              <a:t> für Windows</a:t>
            </a:r>
          </a:p>
          <a:p>
            <a:r>
              <a:rPr lang="de-DE" sz="2400" dirty="0"/>
              <a:t>Viele kleinere Verbesserungen (u.a. Ternärer Operator ? -AsParallel bei ForEach, Verbesserungen bei </a:t>
            </a:r>
            <a:r>
              <a:rPr lang="de-DE" sz="2400" dirty="0" err="1"/>
              <a:t>Cmdlets</a:t>
            </a:r>
            <a:r>
              <a:rPr lang="de-DE" sz="2400" dirty="0"/>
              <a:t>)</a:t>
            </a:r>
          </a:p>
          <a:p>
            <a:r>
              <a:rPr lang="de-DE" sz="2400" dirty="0"/>
              <a:t>Viele </a:t>
            </a:r>
            <a:r>
              <a:rPr lang="de-DE" sz="2400" dirty="0" err="1"/>
              <a:t>Cmdlets</a:t>
            </a:r>
            <a:r>
              <a:rPr lang="de-DE" sz="2400" dirty="0"/>
              <a:t> und Module gibt es nicht mehr! (u.a. Workflow)</a:t>
            </a:r>
          </a:p>
          <a:p>
            <a:r>
              <a:rPr lang="de-DE" sz="2400" dirty="0"/>
              <a:t>Beim Befehlsumfang muss zwischen der </a:t>
            </a:r>
            <a:r>
              <a:rPr lang="de-DE" sz="2400" dirty="0" err="1"/>
              <a:t>PowerShell</a:t>
            </a:r>
            <a:r>
              <a:rPr lang="de-DE" sz="2400" dirty="0"/>
              <a:t> für Windows und der </a:t>
            </a:r>
            <a:r>
              <a:rPr lang="de-DE" sz="2400" dirty="0" err="1"/>
              <a:t>PowerShell</a:t>
            </a:r>
            <a:r>
              <a:rPr lang="de-DE" sz="2400" dirty="0"/>
              <a:t> für </a:t>
            </a:r>
            <a:r>
              <a:rPr lang="de-DE" sz="2400" dirty="0" err="1"/>
              <a:t>Linux&amp;Co</a:t>
            </a:r>
            <a:r>
              <a:rPr lang="de-DE" sz="2400" dirty="0"/>
              <a:t> unterschieden werden</a:t>
            </a:r>
          </a:p>
        </p:txBody>
      </p:sp>
    </p:spTree>
    <p:extLst>
      <p:ext uri="{BB962C8B-B14F-4D97-AF65-F5344CB8AC3E}">
        <p14:creationId xmlns:p14="http://schemas.microsoft.com/office/powerpoint/2010/main" val="34674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Was ist bei </a:t>
            </a:r>
            <a:r>
              <a:rPr lang="de-DE" sz="2800" dirty="0" err="1" smtClean="0"/>
              <a:t>PowerShell</a:t>
            </a:r>
            <a:r>
              <a:rPr lang="de-DE" sz="2800" dirty="0" smtClean="0"/>
              <a:t> 7 </a:t>
            </a:r>
            <a:r>
              <a:rPr lang="de-DE" sz="2800" dirty="0"/>
              <a:t>anders? (3)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600" dirty="0"/>
              <a:t>Installation im Programme-Verzeichnis, die Programmdatei heißt jetzt </a:t>
            </a:r>
            <a:r>
              <a:rPr lang="de-DE" sz="2600" i="1" dirty="0"/>
              <a:t>Pwsh.exe</a:t>
            </a:r>
          </a:p>
          <a:p>
            <a:r>
              <a:rPr lang="de-DE" sz="2600" dirty="0"/>
              <a:t>Update über Windows Update</a:t>
            </a:r>
          </a:p>
          <a:p>
            <a:endParaRPr lang="de-DE" sz="26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457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Was ist bei </a:t>
            </a:r>
            <a:r>
              <a:rPr lang="de-DE" sz="2800" dirty="0" err="1"/>
              <a:t>PowerShell</a:t>
            </a:r>
            <a:r>
              <a:rPr lang="de-DE" sz="2800" dirty="0"/>
              <a:t> </a:t>
            </a:r>
            <a:r>
              <a:rPr lang="de-DE" sz="2800" dirty="0" smtClean="0"/>
              <a:t>7 anders</a:t>
            </a:r>
            <a:r>
              <a:rPr lang="de-DE" sz="2800" dirty="0"/>
              <a:t>? (4)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97665" y="1535566"/>
            <a:ext cx="7404653" cy="3549617"/>
          </a:xfrm>
        </p:spPr>
        <p:txBody>
          <a:bodyPr>
            <a:noAutofit/>
          </a:bodyPr>
          <a:lstStyle/>
          <a:p>
            <a:r>
              <a:rPr lang="de-DE" sz="2400" dirty="0"/>
              <a:t>Meine wichtigsten Neuerungen:</a:t>
            </a:r>
          </a:p>
          <a:p>
            <a:pPr marL="502920" indent="-457200">
              <a:buFont typeface="+mj-lt"/>
              <a:buAutoNum type="arabicPeriod"/>
            </a:pPr>
            <a:r>
              <a:rPr lang="de-DE" sz="2400" dirty="0"/>
              <a:t>Parallelverarbeitung bei </a:t>
            </a:r>
            <a:r>
              <a:rPr lang="de-DE" sz="2400" b="1" dirty="0" err="1"/>
              <a:t>ForEach-Object</a:t>
            </a:r>
            <a:r>
              <a:rPr lang="de-DE" sz="2400" dirty="0"/>
              <a:t> durch den Parameter -Parallel</a:t>
            </a:r>
          </a:p>
          <a:p>
            <a:pPr marL="502920" indent="-457200">
              <a:buFont typeface="+mj-lt"/>
              <a:buAutoNum type="arabicPeriod"/>
            </a:pPr>
            <a:r>
              <a:rPr lang="de-DE" sz="2400" dirty="0"/>
              <a:t>Ternärer Operator ? und : (ersetzt in vielen Situationen einen </a:t>
            </a:r>
            <a:r>
              <a:rPr lang="de-DE" sz="2400" dirty="0" err="1"/>
              <a:t>if</a:t>
            </a:r>
            <a:r>
              <a:rPr lang="de-DE" sz="2400" dirty="0"/>
              <a:t>/</a:t>
            </a:r>
            <a:r>
              <a:rPr lang="de-DE" sz="2400" dirty="0" err="1"/>
              <a:t>else</a:t>
            </a:r>
            <a:r>
              <a:rPr lang="de-DE" sz="2400" dirty="0"/>
              <a:t>-Block)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Null-Member-Operatoren (z.B. ?? oder ${&lt;</a:t>
            </a:r>
            <a:r>
              <a:rPr lang="de-DE" sz="2400" dirty="0" err="1"/>
              <a:t>varName</a:t>
            </a:r>
            <a:r>
              <a:rPr lang="de-DE" sz="2400" dirty="0"/>
              <a:t>&gt;}?., vergleichbar mit C#)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Backgroundjobs per &amp; am Ende einer Befehlszeile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Kürzere Fehlermeldungen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34823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PowerShell</a:t>
            </a:r>
            <a:r>
              <a:rPr lang="de-DE" sz="2800" dirty="0"/>
              <a:t> unter </a:t>
            </a:r>
            <a:r>
              <a:rPr lang="de-DE" sz="2800" dirty="0" err="1"/>
              <a:t>Linux&amp;Co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836912"/>
          </a:xfrm>
        </p:spPr>
        <p:txBody>
          <a:bodyPr>
            <a:normAutofit/>
          </a:bodyPr>
          <a:lstStyle/>
          <a:p>
            <a:r>
              <a:rPr lang="de-DE" sz="2400" dirty="0"/>
              <a:t>100% identisch zur </a:t>
            </a:r>
            <a:r>
              <a:rPr lang="de-DE" sz="2400" dirty="0" err="1"/>
              <a:t>PowerShell</a:t>
            </a:r>
            <a:r>
              <a:rPr lang="de-DE" sz="2400" dirty="0"/>
              <a:t> unter Windows</a:t>
            </a:r>
          </a:p>
          <a:p>
            <a:r>
              <a:rPr lang="de-DE" sz="2400" dirty="0"/>
              <a:t>Es gibt zwangsläufig sehr viel weniger </a:t>
            </a:r>
            <a:r>
              <a:rPr lang="de-DE" sz="2400" dirty="0" err="1"/>
              <a:t>Cmdlets</a:t>
            </a:r>
            <a:r>
              <a:rPr lang="de-DE" sz="2400" dirty="0"/>
              <a:t> und Module</a:t>
            </a:r>
          </a:p>
          <a:p>
            <a:r>
              <a:rPr lang="de-DE" sz="2400" dirty="0"/>
              <a:t>&gt; 6.000 </a:t>
            </a:r>
            <a:r>
              <a:rPr lang="de-DE" sz="2400" dirty="0" err="1"/>
              <a:t>Commands</a:t>
            </a:r>
            <a:r>
              <a:rPr lang="de-DE" sz="2400" dirty="0"/>
              <a:t> bei </a:t>
            </a:r>
            <a:r>
              <a:rPr lang="de-DE" sz="2400" dirty="0" err="1"/>
              <a:t>PowerShell</a:t>
            </a:r>
            <a:r>
              <a:rPr lang="de-DE" sz="2400" dirty="0"/>
              <a:t> 7.26 unter Windows, 270 bei </a:t>
            </a:r>
            <a:r>
              <a:rPr lang="de-DE" sz="2400" dirty="0" err="1"/>
              <a:t>PowerShell</a:t>
            </a:r>
            <a:r>
              <a:rPr lang="de-DE" sz="2400" dirty="0"/>
              <a:t> 7.26 unter </a:t>
            </a:r>
            <a:r>
              <a:rPr lang="de-DE" sz="2400" dirty="0" err="1"/>
              <a:t>Linux&amp;Co</a:t>
            </a:r>
            <a:endParaRPr lang="de-DE" sz="2400" dirty="0"/>
          </a:p>
          <a:p>
            <a:r>
              <a:rPr lang="de-DE" sz="2400" dirty="0" smtClean="0"/>
              <a:t>251 Module </a:t>
            </a:r>
            <a:r>
              <a:rPr lang="de-DE" sz="2400" dirty="0"/>
              <a:t>unter Windows 10, 9 unter Ubuntu</a:t>
            </a:r>
          </a:p>
          <a:p>
            <a:r>
              <a:rPr lang="de-DE" sz="2400" dirty="0"/>
              <a:t>Gute Übersicht in der Microsoft-Dokumentation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683568" y="4468488"/>
            <a:ext cx="8136904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https://</a:t>
            </a:r>
            <a:r>
              <a:rPr lang="de-DE" dirty="0" err="1">
                <a:latin typeface="Consolas" panose="020B0609020204030204" pitchFamily="49" charset="0"/>
              </a:rPr>
              <a:t>docs.microsoft.com</a:t>
            </a:r>
            <a:r>
              <a:rPr lang="de-DE" dirty="0">
                <a:latin typeface="Consolas" panose="020B0609020204030204" pitchFamily="49" charset="0"/>
              </a:rPr>
              <a:t>/de-de/</a:t>
            </a:r>
            <a:r>
              <a:rPr lang="de-DE" dirty="0" err="1">
                <a:latin typeface="Consolas" panose="020B0609020204030204" pitchFamily="49" charset="0"/>
              </a:rPr>
              <a:t>powershell</a:t>
            </a:r>
            <a:r>
              <a:rPr lang="de-DE" dirty="0">
                <a:latin typeface="Consolas" panose="020B0609020204030204" pitchFamily="49" charset="0"/>
              </a:rPr>
              <a:t>/</a:t>
            </a:r>
            <a:br>
              <a:rPr lang="de-DE" dirty="0">
                <a:latin typeface="Consolas" panose="020B0609020204030204" pitchFamily="49" charset="0"/>
              </a:rPr>
            </a:br>
            <a:r>
              <a:rPr lang="de-DE" dirty="0" err="1">
                <a:latin typeface="Consolas" panose="020B0609020204030204" pitchFamily="49" charset="0"/>
              </a:rPr>
              <a:t>scripting</a:t>
            </a:r>
            <a:r>
              <a:rPr lang="de-DE" dirty="0">
                <a:latin typeface="Consolas" panose="020B0609020204030204" pitchFamily="49" charset="0"/>
              </a:rPr>
              <a:t>/</a:t>
            </a:r>
            <a:r>
              <a:rPr lang="de-DE" dirty="0" err="1">
                <a:latin typeface="Consolas" panose="020B0609020204030204" pitchFamily="49" charset="0"/>
              </a:rPr>
              <a:t>whats-new</a:t>
            </a:r>
            <a:r>
              <a:rPr lang="de-DE" dirty="0">
                <a:latin typeface="Consolas" panose="020B0609020204030204" pitchFamily="49" charset="0"/>
              </a:rPr>
              <a:t>/</a:t>
            </a:r>
            <a:r>
              <a:rPr lang="de-DE" dirty="0" err="1">
                <a:latin typeface="Consolas" panose="020B0609020204030204" pitchFamily="49" charset="0"/>
              </a:rPr>
              <a:t>unix</a:t>
            </a:r>
            <a:r>
              <a:rPr lang="de-DE" dirty="0">
                <a:latin typeface="Consolas" panose="020B0609020204030204" pitchFamily="49" charset="0"/>
              </a:rPr>
              <a:t>-support</a:t>
            </a:r>
          </a:p>
        </p:txBody>
      </p:sp>
    </p:spTree>
    <p:extLst>
      <p:ext uri="{BB962C8B-B14F-4D97-AF65-F5344CB8AC3E}">
        <p14:creationId xmlns:p14="http://schemas.microsoft.com/office/powerpoint/2010/main" val="235107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Es gibt einige "</a:t>
            </a:r>
            <a:r>
              <a:rPr lang="de-DE" sz="2800" dirty="0" err="1"/>
              <a:t>Breaking-Changes</a:t>
            </a:r>
            <a:r>
              <a:rPr lang="de-DE" sz="2800" dirty="0"/>
              <a:t>"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95739" y="1628800"/>
            <a:ext cx="7908709" cy="2122925"/>
          </a:xfrm>
        </p:spPr>
        <p:txBody>
          <a:bodyPr>
            <a:noAutofit/>
          </a:bodyPr>
          <a:lstStyle/>
          <a:p>
            <a:r>
              <a:rPr lang="de-DE" sz="2400" dirty="0"/>
              <a:t>Änderung erforderlich - der </a:t>
            </a:r>
            <a:r>
              <a:rPr lang="de-DE" sz="2400" b="1" dirty="0"/>
              <a:t>Encoding</a:t>
            </a:r>
            <a:r>
              <a:rPr lang="de-DE" sz="2400" dirty="0"/>
              <a:t>-Parameter von </a:t>
            </a:r>
            <a:r>
              <a:rPr lang="de-DE" sz="2400" b="1" dirty="0" err="1"/>
              <a:t>Get</a:t>
            </a:r>
            <a:r>
              <a:rPr lang="de-DE" sz="2400" b="1" dirty="0"/>
              <a:t>-Content</a:t>
            </a:r>
            <a:r>
              <a:rPr lang="de-DE" sz="2400" dirty="0"/>
              <a:t> kennt bei </a:t>
            </a:r>
            <a:r>
              <a:rPr lang="de-DE" sz="2400" dirty="0" err="1"/>
              <a:t>PowerShell</a:t>
            </a:r>
            <a:r>
              <a:rPr lang="de-DE" sz="2400" dirty="0"/>
              <a:t> den Wert "Byte" nicht mehr</a:t>
            </a:r>
          </a:p>
          <a:p>
            <a:r>
              <a:rPr lang="de-DE" sz="2400" dirty="0"/>
              <a:t>Keine Änderung erforderlich - bei </a:t>
            </a:r>
            <a:r>
              <a:rPr lang="de-DE" sz="2400" b="1" dirty="0"/>
              <a:t>Export-CSV </a:t>
            </a:r>
            <a:r>
              <a:rPr lang="de-DE" sz="2400" dirty="0"/>
              <a:t>ist der </a:t>
            </a:r>
            <a:r>
              <a:rPr lang="de-DE" sz="2400" b="1" dirty="0" err="1"/>
              <a:t>NoTypeInformation</a:t>
            </a:r>
            <a:r>
              <a:rPr lang="de-DE" sz="2400" dirty="0"/>
              <a:t>-Parameter optional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881469" y="4361457"/>
            <a:ext cx="318135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Windows </a:t>
            </a:r>
            <a:r>
              <a:rPr lang="de-DE" dirty="0" err="1"/>
              <a:t>PowerShell</a:t>
            </a:r>
            <a:r>
              <a:rPr lang="de-DE" dirty="0"/>
              <a:t>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88097" y="4849415"/>
            <a:ext cx="6624736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Get-Content –Path .\Test.dat –Encoding Byte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881468" y="5340521"/>
            <a:ext cx="318135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PowerShell</a:t>
            </a:r>
            <a:r>
              <a:rPr lang="de-DE" dirty="0"/>
              <a:t> 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888097" y="5785519"/>
            <a:ext cx="6624736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Get-Content -Path .\Test.dat -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ReadCount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0 -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AsByteStream</a:t>
            </a:r>
            <a:endParaRPr lang="en-US" sz="14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640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Ein Blick in die Doku lohnt sich…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r>
              <a:rPr lang="de-DE" sz="2400" dirty="0"/>
              <a:t>Welches </a:t>
            </a:r>
            <a:r>
              <a:rPr lang="de-DE" sz="2400" dirty="0" err="1"/>
              <a:t>Cmdlet</a:t>
            </a:r>
            <a:r>
              <a:rPr lang="de-DE" sz="2400" dirty="0"/>
              <a:t>/Modul unter welcher Version verfügbar ist, ist übersichtlich dokumentiert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23528" y="2645061"/>
            <a:ext cx="8036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Consolas" panose="020B0609020204030204" pitchFamily="49" charset="0"/>
              </a:rPr>
              <a:t>https://</a:t>
            </a:r>
            <a:r>
              <a:rPr lang="de-DE" sz="1400" dirty="0" err="1">
                <a:latin typeface="Consolas" panose="020B0609020204030204" pitchFamily="49" charset="0"/>
              </a:rPr>
              <a:t>docs.microsoft.com</a:t>
            </a:r>
            <a:r>
              <a:rPr lang="de-DE" sz="1400" dirty="0">
                <a:latin typeface="Consolas" panose="020B0609020204030204" pitchFamily="49" charset="0"/>
              </a:rPr>
              <a:t>/de-de/</a:t>
            </a:r>
            <a:r>
              <a:rPr lang="de-DE" sz="1400" dirty="0" err="1">
                <a:latin typeface="Consolas" panose="020B0609020204030204" pitchFamily="49" charset="0"/>
              </a:rPr>
              <a:t>powershell</a:t>
            </a:r>
            <a:r>
              <a:rPr lang="de-DE" sz="1400" dirty="0">
                <a:latin typeface="Consolas" panose="020B0609020204030204" pitchFamily="49" charset="0"/>
              </a:rPr>
              <a:t>/</a:t>
            </a:r>
            <a:r>
              <a:rPr lang="de-DE" sz="1400" dirty="0" err="1">
                <a:latin typeface="Consolas" panose="020B0609020204030204" pitchFamily="49" charset="0"/>
              </a:rPr>
              <a:t>scripting</a:t>
            </a:r>
            <a:r>
              <a:rPr lang="de-DE" sz="1400" dirty="0">
                <a:latin typeface="Consolas" panose="020B0609020204030204" pitchFamily="49" charset="0"/>
              </a:rPr>
              <a:t>/</a:t>
            </a:r>
            <a:r>
              <a:rPr lang="de-DE" sz="1400" dirty="0" err="1">
                <a:latin typeface="Consolas" panose="020B0609020204030204" pitchFamily="49" charset="0"/>
              </a:rPr>
              <a:t>whats-new</a:t>
            </a:r>
            <a:r>
              <a:rPr lang="de-DE" sz="1400" dirty="0">
                <a:latin typeface="Consolas" panose="020B0609020204030204" pitchFamily="49" charset="0"/>
              </a:rPr>
              <a:t>/</a:t>
            </a:r>
            <a:r>
              <a:rPr lang="de-DE" sz="1400" dirty="0" err="1">
                <a:latin typeface="Consolas" panose="020B0609020204030204" pitchFamily="49" charset="0"/>
              </a:rPr>
              <a:t>cmdlet</a:t>
            </a:r>
            <a:r>
              <a:rPr lang="de-DE" sz="1400" dirty="0">
                <a:latin typeface="Consolas" panose="020B0609020204030204" pitchFamily="49" charset="0"/>
              </a:rPr>
              <a:t>-versions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94306"/>
            <a:ext cx="6624736" cy="236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3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Echte Parallelverarbeitung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b="1" dirty="0"/>
              <a:t>Neu</a:t>
            </a:r>
            <a:r>
              <a:rPr lang="de-DE" sz="2400" dirty="0"/>
              <a:t>: Parallel-Parameter bei </a:t>
            </a:r>
            <a:r>
              <a:rPr lang="de-DE" sz="2400" dirty="0" err="1"/>
              <a:t>ForEach-Object</a:t>
            </a:r>
            <a:endParaRPr lang="de-DE" sz="2400" dirty="0"/>
          </a:p>
          <a:p>
            <a:r>
              <a:rPr lang="de-DE" sz="2400" b="1" dirty="0"/>
              <a:t>Wichtig</a:t>
            </a:r>
            <a:r>
              <a:rPr lang="de-DE" sz="2400" dirty="0"/>
              <a:t>: Nicht verwechseln mit –</a:t>
            </a:r>
            <a:r>
              <a:rPr lang="de-DE" sz="2400" dirty="0" err="1"/>
              <a:t>AsParallel</a:t>
            </a:r>
            <a:r>
              <a:rPr lang="de-DE" sz="2400" dirty="0"/>
              <a:t> beim </a:t>
            </a:r>
            <a:r>
              <a:rPr lang="de-DE" sz="2400" dirty="0" err="1"/>
              <a:t>ForEach</a:t>
            </a:r>
            <a:r>
              <a:rPr lang="de-DE" sz="2400" dirty="0"/>
              <a:t>-Befehl in einem Workflow</a:t>
            </a:r>
          </a:p>
          <a:p>
            <a:r>
              <a:rPr lang="de-DE" sz="2400" dirty="0"/>
              <a:t>Echte Parallelverarbeitung auf der Basis der bereits mit Version 2.0 eingeführten </a:t>
            </a:r>
            <a:r>
              <a:rPr lang="de-DE" sz="2400" dirty="0" err="1"/>
              <a:t>Runspaces</a:t>
            </a:r>
            <a:endParaRPr lang="de-DE" sz="2400" dirty="0"/>
          </a:p>
          <a:p>
            <a:r>
              <a:rPr lang="de-DE" sz="2400" dirty="0"/>
              <a:t>Daher die üblichen Einschränkungen was den Zugriff auf Variablen/</a:t>
            </a:r>
            <a:r>
              <a:rPr lang="de-DE" sz="2400" dirty="0" err="1"/>
              <a:t>Functions</a:t>
            </a:r>
            <a:r>
              <a:rPr lang="de-DE" sz="2400" dirty="0"/>
              <a:t> außerhalb des </a:t>
            </a:r>
            <a:r>
              <a:rPr lang="de-DE" sz="2400" dirty="0" err="1"/>
              <a:t>Scriptblocks</a:t>
            </a:r>
            <a:r>
              <a:rPr lang="de-DE" sz="2400" dirty="0"/>
              <a:t> betrifft</a:t>
            </a:r>
          </a:p>
          <a:p>
            <a:r>
              <a:rPr lang="de-DE" sz="2400" dirty="0"/>
              <a:t>Am besten ein Beispiel…</a:t>
            </a:r>
          </a:p>
        </p:txBody>
      </p:sp>
    </p:spTree>
    <p:extLst>
      <p:ext uri="{BB962C8B-B14F-4D97-AF65-F5344CB8AC3E}">
        <p14:creationId xmlns:p14="http://schemas.microsoft.com/office/powerpoint/2010/main" val="233838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Automatische Background-Ausführung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476872"/>
          </a:xfrm>
        </p:spPr>
        <p:txBody>
          <a:bodyPr>
            <a:normAutofit/>
          </a:bodyPr>
          <a:lstStyle/>
          <a:p>
            <a:r>
              <a:rPr lang="de-DE" sz="2400" dirty="0"/>
              <a:t>Wird an eine Befehlszeile ein &amp; angehängt, wird die Befehlszeile als Backgroundjob ausgeführt</a:t>
            </a:r>
          </a:p>
          <a:p>
            <a:r>
              <a:rPr lang="de-DE" sz="2400" dirty="0"/>
              <a:t>Das Ergebnis ist ein Job-Objekt, das über </a:t>
            </a:r>
            <a:r>
              <a:rPr lang="de-DE" sz="2400" dirty="0" err="1"/>
              <a:t>Get</a:t>
            </a:r>
            <a:r>
              <a:rPr lang="de-DE" sz="2400" dirty="0"/>
              <a:t>-Job und </a:t>
            </a:r>
            <a:r>
              <a:rPr lang="de-DE" sz="2400" dirty="0" err="1"/>
              <a:t>Receive</a:t>
            </a:r>
            <a:r>
              <a:rPr lang="de-DE" sz="2400" dirty="0"/>
              <a:t>-Job abgefragt wird</a:t>
            </a:r>
          </a:p>
          <a:p>
            <a:r>
              <a:rPr lang="de-DE" sz="2400" dirty="0"/>
              <a:t>Spielt vor allem unter </a:t>
            </a:r>
            <a:r>
              <a:rPr lang="de-DE" sz="2400" dirty="0" err="1"/>
              <a:t>Linux&amp;Co</a:t>
            </a:r>
            <a:r>
              <a:rPr lang="de-DE" sz="2400" dirty="0"/>
              <a:t> eine Rolle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4077072"/>
            <a:ext cx="6876256" cy="190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3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Umgang mit Null-Werten (1)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044824"/>
          </a:xfrm>
        </p:spPr>
        <p:txBody>
          <a:bodyPr>
            <a:normAutofit/>
          </a:bodyPr>
          <a:lstStyle/>
          <a:p>
            <a:r>
              <a:rPr lang="de-DE" sz="2400" dirty="0"/>
              <a:t>Null-Abfragen und Fehler, die mit Null-Werten zu tun haben, werden vermieden</a:t>
            </a:r>
          </a:p>
          <a:p>
            <a:r>
              <a:rPr lang="de-DE" sz="2400" dirty="0"/>
              <a:t>Vergleichbar mit dem Null-Handling in C#</a:t>
            </a:r>
          </a:p>
          <a:p>
            <a:r>
              <a:rPr lang="de-DE" sz="2400" dirty="0"/>
              <a:t>„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coalesce</a:t>
            </a:r>
            <a:r>
              <a:rPr lang="de-DE" sz="2400" dirty="0"/>
              <a:t>“ = Zusammenfügen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166118"/>
              </p:ext>
            </p:extLst>
          </p:nvPr>
        </p:nvGraphicFramePr>
        <p:xfrm>
          <a:off x="899592" y="3861048"/>
          <a:ext cx="7128792" cy="2222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6264">
                  <a:extLst>
                    <a:ext uri="{9D8B030D-6E8A-4147-A177-3AD203B41FA5}">
                      <a16:colId xmlns="" xmlns:a16="http://schemas.microsoft.com/office/drawing/2014/main" val="1433312091"/>
                    </a:ext>
                  </a:extLst>
                </a:gridCol>
                <a:gridCol w="2376264">
                  <a:extLst>
                    <a:ext uri="{9D8B030D-6E8A-4147-A177-3AD203B41FA5}">
                      <a16:colId xmlns="" xmlns:a16="http://schemas.microsoft.com/office/drawing/2014/main" val="2243435253"/>
                    </a:ext>
                  </a:extLst>
                </a:gridCol>
                <a:gridCol w="2376264">
                  <a:extLst>
                    <a:ext uri="{9D8B030D-6E8A-4147-A177-3AD203B41FA5}">
                      <a16:colId xmlns="" xmlns:a16="http://schemas.microsoft.com/office/drawing/2014/main" val="3104312358"/>
                    </a:ext>
                  </a:extLst>
                </a:gridCol>
              </a:tblGrid>
              <a:tr h="393382">
                <a:tc>
                  <a:txBody>
                    <a:bodyPr/>
                    <a:lstStyle/>
                    <a:p>
                      <a:r>
                        <a:rPr lang="de-DE" dirty="0"/>
                        <a:t>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Syntax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Beispiel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08326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Null </a:t>
                      </a:r>
                      <a:r>
                        <a:rPr lang="de-DE" dirty="0" err="1"/>
                        <a:t>Coalescing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??, ??=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$n</a:t>
                      </a:r>
                      <a:r>
                        <a:rPr lang="de-DE" baseline="0" dirty="0"/>
                        <a:t> = $null</a:t>
                      </a:r>
                    </a:p>
                    <a:p>
                      <a:r>
                        <a:rPr lang="de-DE" baseline="0" dirty="0"/>
                        <a:t>$n ?? "</a:t>
                      </a:r>
                      <a:r>
                        <a:rPr lang="de-DE" baseline="0" dirty="0" err="1"/>
                        <a:t>PowerShell</a:t>
                      </a:r>
                      <a:r>
                        <a:rPr lang="de-DE" baseline="0" dirty="0"/>
                        <a:t>„</a:t>
                      </a:r>
                    </a:p>
                    <a:p>
                      <a:r>
                        <a:rPr lang="de-DE" baseline="0" dirty="0" err="1"/>
                        <a:t>PowerShell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84543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Null </a:t>
                      </a:r>
                      <a:r>
                        <a:rPr lang="de-DE" dirty="0" err="1"/>
                        <a:t>Conditional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?. und ${</a:t>
                      </a:r>
                      <a:r>
                        <a:rPr lang="de-DE" dirty="0" err="1"/>
                        <a:t>varname</a:t>
                      </a:r>
                      <a:r>
                        <a:rPr lang="de-DE" dirty="0"/>
                        <a:t>}?.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$d = </a:t>
                      </a:r>
                      <a:r>
                        <a:rPr lang="de-DE" dirty="0" err="1"/>
                        <a:t>Get</a:t>
                      </a:r>
                      <a:r>
                        <a:rPr lang="de-DE" dirty="0"/>
                        <a:t>-Item </a:t>
                      </a:r>
                      <a:r>
                        <a:rPr lang="de-DE" dirty="0" err="1"/>
                        <a:t>GibtNicht.xt</a:t>
                      </a:r>
                      <a:r>
                        <a:rPr lang="de-DE" dirty="0"/>
                        <a:t> –EA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Ignore</a:t>
                      </a:r>
                      <a:r>
                        <a:rPr lang="de-DE" baseline="0" dirty="0"/>
                        <a:t/>
                      </a:r>
                      <a:br>
                        <a:rPr lang="de-DE" baseline="0" dirty="0"/>
                      </a:br>
                      <a:r>
                        <a:rPr lang="de-DE" baseline="0" dirty="0"/>
                        <a:t>${d}?.</a:t>
                      </a:r>
                      <a:r>
                        <a:rPr lang="de-DE" baseline="0" dirty="0" err="1"/>
                        <a:t>Compress</a:t>
                      </a:r>
                      <a:r>
                        <a:rPr lang="de-DE" baseline="0" dirty="0"/>
                        <a:t>()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36048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20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Umgang mit Null-Werten (2)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468760"/>
          </a:xfrm>
        </p:spPr>
        <p:txBody>
          <a:bodyPr>
            <a:normAutofit/>
          </a:bodyPr>
          <a:lstStyle/>
          <a:p>
            <a:r>
              <a:rPr lang="de-DE" sz="2400" dirty="0"/>
              <a:t>Umgang mit Null-Werten spielt in Skripten eine Rolle</a:t>
            </a:r>
          </a:p>
          <a:p>
            <a:r>
              <a:rPr lang="de-DE" sz="2400" dirty="0"/>
              <a:t>Es treten weniger unerwartete Fehler auf</a:t>
            </a:r>
            <a:endParaRPr lang="de-DE" sz="2800" dirty="0"/>
          </a:p>
        </p:txBody>
      </p:sp>
      <p:sp>
        <p:nvSpPr>
          <p:cNvPr id="5" name="Textfeld 4"/>
          <p:cNvSpPr txBox="1"/>
          <p:nvPr/>
        </p:nvSpPr>
        <p:spPr>
          <a:xfrm>
            <a:off x="755576" y="3212976"/>
            <a:ext cx="7776864" cy="116955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Test { $P1 = 0; $P2; [void]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DoIt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(){}}</a:t>
            </a:r>
          </a:p>
          <a:p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$t = [Test]::new()</a:t>
            </a:r>
            <a:b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$t1 = $null</a:t>
            </a:r>
            <a:b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${t}?.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DoIt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${t1}?.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DoIt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1835697" y="4310493"/>
            <a:ext cx="0" cy="4792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899592" y="4737867"/>
            <a:ext cx="447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Bei </a:t>
            </a:r>
            <a:r>
              <a:rPr lang="de-DE" dirty="0" err="1"/>
              <a:t>PowerShell</a:t>
            </a:r>
            <a:r>
              <a:rPr lang="de-DE" dirty="0"/>
              <a:t> 7 gibt es keine Fehlermeldung</a:t>
            </a:r>
          </a:p>
        </p:txBody>
      </p:sp>
    </p:spTree>
    <p:extLst>
      <p:ext uri="{BB962C8B-B14F-4D97-AF65-F5344CB8AC3E}">
        <p14:creationId xmlns:p14="http://schemas.microsoft.com/office/powerpoint/2010/main" val="203497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Weitere Neuerungen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Der .NET Supportzyklus</a:t>
            </a:r>
          </a:p>
          <a:p>
            <a:r>
              <a:rPr lang="de-DE" sz="2400" dirty="0"/>
              <a:t>Automatische Update, theoretisch Ja</a:t>
            </a:r>
          </a:p>
          <a:p>
            <a:r>
              <a:rPr lang="de-DE" sz="2400" dirty="0" err="1"/>
              <a:t>PowerShell</a:t>
            </a:r>
            <a:r>
              <a:rPr lang="de-DE" sz="2400" dirty="0"/>
              <a:t> über den Windows Store</a:t>
            </a:r>
          </a:p>
          <a:p>
            <a:r>
              <a:rPr lang="de-DE" sz="2400" dirty="0"/>
              <a:t>DSC für </a:t>
            </a:r>
            <a:r>
              <a:rPr lang="de-DE" sz="2400" dirty="0" err="1"/>
              <a:t>PowerShell</a:t>
            </a:r>
            <a:r>
              <a:rPr lang="de-DE" sz="2400" dirty="0"/>
              <a:t> 7</a:t>
            </a:r>
          </a:p>
          <a:p>
            <a:r>
              <a:rPr lang="de-DE" sz="2400" dirty="0"/>
              <a:t>„Native Experience“</a:t>
            </a:r>
          </a:p>
          <a:p>
            <a:r>
              <a:rPr lang="de-DE" sz="2400" dirty="0"/>
              <a:t>Crescendo</a:t>
            </a:r>
          </a:p>
          <a:p>
            <a:r>
              <a:rPr lang="de-DE" sz="2400" dirty="0"/>
              <a:t>Secret Management</a:t>
            </a:r>
          </a:p>
          <a:p>
            <a:r>
              <a:rPr lang="de-DE" sz="2400" dirty="0" err="1"/>
              <a:t>PlatyPS</a:t>
            </a:r>
            <a:r>
              <a:rPr lang="de-DE" sz="2400" dirty="0"/>
              <a:t>, </a:t>
            </a:r>
            <a:r>
              <a:rPr lang="de-DE" sz="2400" dirty="0" err="1"/>
              <a:t>PowerShellGet</a:t>
            </a:r>
            <a:r>
              <a:rPr lang="de-DE" sz="2400" dirty="0"/>
              <a:t>, </a:t>
            </a:r>
            <a:r>
              <a:rPr lang="de-DE" sz="2400" dirty="0" err="1"/>
              <a:t>PSReadline</a:t>
            </a:r>
            <a:r>
              <a:rPr lang="de-DE" sz="2400" dirty="0"/>
              <a:t> usw.</a:t>
            </a:r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91071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PowerShell</a:t>
            </a:r>
            <a:r>
              <a:rPr lang="de-DE" sz="2800" dirty="0"/>
              <a:t> unter </a:t>
            </a:r>
            <a:r>
              <a:rPr lang="de-DE" sz="2800" dirty="0" err="1"/>
              <a:t>Linux&amp;Co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Keine Windows-spezifischen Funktionalitäten, z.B. Registry, Systemdienste usw.</a:t>
            </a:r>
          </a:p>
          <a:p>
            <a:r>
              <a:rPr lang="de-DE" sz="2400" dirty="0"/>
              <a:t>Die Groß-/Kleinschreibung spielt keine Rolle</a:t>
            </a:r>
          </a:p>
          <a:p>
            <a:r>
              <a:rPr lang="de-DE" sz="2400" dirty="0"/>
              <a:t>Native Kommandos werden </a:t>
            </a:r>
            <a:r>
              <a:rPr lang="de-DE" sz="2400" dirty="0" smtClean="0"/>
              <a:t>1:1 aufgerufen</a:t>
            </a:r>
            <a:endParaRPr lang="de-DE" sz="2400" dirty="0"/>
          </a:p>
          <a:p>
            <a:r>
              <a:rPr lang="de-DE" sz="2400" dirty="0"/>
              <a:t>Viele Module sind plattformneutral</a:t>
            </a:r>
          </a:p>
          <a:p>
            <a:r>
              <a:rPr lang="de-DE" sz="2400" dirty="0"/>
              <a:t>Die </a:t>
            </a:r>
            <a:r>
              <a:rPr lang="de-DE" sz="2400" dirty="0" err="1"/>
              <a:t>PowerShell</a:t>
            </a:r>
            <a:r>
              <a:rPr lang="de-DE" sz="2400" dirty="0"/>
              <a:t> ist eine Bereicherung im Linux-Ökosystem (u.a. aufgrund der Objekt-Pipeline)</a:t>
            </a:r>
          </a:p>
          <a:p>
            <a:r>
              <a:rPr lang="de-DE" sz="2400" dirty="0"/>
              <a:t>Der Hauptvorteil ist eine vertraute Shell für Windows-Anwender auch unter Linux</a:t>
            </a:r>
            <a:endParaRPr lang="de-DE" sz="2800" dirty="0"/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84801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Wie bleibt man auf dem Laufenden?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Am </a:t>
            </a:r>
            <a:r>
              <a:rPr lang="de-DE" sz="2400" dirty="0"/>
              <a:t>besten über den </a:t>
            </a:r>
            <a:r>
              <a:rPr lang="de-DE" sz="2400" dirty="0" err="1"/>
              <a:t>PowerShell</a:t>
            </a:r>
            <a:r>
              <a:rPr lang="de-DE" sz="2400" dirty="0"/>
              <a:t> </a:t>
            </a:r>
            <a:r>
              <a:rPr lang="de-DE" sz="2400" dirty="0" err="1"/>
              <a:t>Teamblog</a:t>
            </a:r>
            <a:r>
              <a:rPr lang="de-DE" sz="2400" dirty="0"/>
              <a:t>, </a:t>
            </a:r>
            <a:r>
              <a:rPr lang="de-DE" sz="2400" dirty="0">
                <a:hlinkClick r:id="rId2"/>
              </a:rPr>
              <a:t>https://</a:t>
            </a:r>
            <a:r>
              <a:rPr lang="de-DE" sz="2400" dirty="0" err="1">
                <a:hlinkClick r:id="rId2"/>
              </a:rPr>
              <a:t>devblogs.microsoft.com</a:t>
            </a:r>
            <a:r>
              <a:rPr lang="de-DE" sz="2400" dirty="0">
                <a:hlinkClick r:id="rId2"/>
              </a:rPr>
              <a:t>/</a:t>
            </a:r>
            <a:r>
              <a:rPr lang="de-DE" sz="2400" dirty="0" err="1">
                <a:hlinkClick r:id="rId2"/>
              </a:rPr>
              <a:t>powershell</a:t>
            </a:r>
            <a:r>
              <a:rPr lang="de-DE" sz="2400" dirty="0">
                <a:hlinkClick r:id="rId2"/>
              </a:rPr>
              <a:t>/</a:t>
            </a:r>
            <a:endParaRPr lang="de-DE" sz="2400" dirty="0"/>
          </a:p>
          <a:p>
            <a:r>
              <a:rPr lang="de-DE" sz="2400" dirty="0"/>
              <a:t>z.B. </a:t>
            </a:r>
            <a:r>
              <a:rPr lang="de-DE" sz="2400" dirty="0">
                <a:hlinkClick r:id="rId3"/>
              </a:rPr>
              <a:t>https://</a:t>
            </a:r>
            <a:r>
              <a:rPr lang="de-DE" sz="2400" dirty="0" err="1">
                <a:hlinkClick r:id="rId3"/>
              </a:rPr>
              <a:t>devblogs.microsoft.com</a:t>
            </a:r>
            <a:r>
              <a:rPr lang="de-DE" sz="2400" dirty="0">
                <a:hlinkClick r:id="rId3"/>
              </a:rPr>
              <a:t>/</a:t>
            </a:r>
            <a:r>
              <a:rPr lang="de-DE" sz="2400" dirty="0" err="1">
                <a:hlinkClick r:id="rId3"/>
              </a:rPr>
              <a:t>powershell</a:t>
            </a:r>
            <a:r>
              <a:rPr lang="de-DE" sz="2400" dirty="0">
                <a:hlinkClick r:id="rId3"/>
              </a:rPr>
              <a:t>/powershell-team-2021-investments</a:t>
            </a:r>
            <a:endParaRPr lang="de-DE" sz="2400" dirty="0"/>
          </a:p>
          <a:p>
            <a:r>
              <a:rPr lang="de-DE" sz="2400" dirty="0"/>
              <a:t>Leider gibt es nicht jedes Jahr einen solchen </a:t>
            </a:r>
            <a:r>
              <a:rPr lang="de-DE" sz="2400" dirty="0" smtClean="0"/>
              <a:t>Überblick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97238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Lektion X5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Spezifalfälle</a:t>
            </a:r>
            <a:r>
              <a:rPr lang="de-DE" sz="2800" dirty="0"/>
              <a:t> aus der Praxis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16870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Die Themen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Vergleich mit $null bei Arrays/Listen</a:t>
            </a:r>
          </a:p>
          <a:p>
            <a:r>
              <a:rPr lang="de-DE" sz="2400" dirty="0"/>
              <a:t>Wenn mehrere Rückgaben nur ein Objekt sind</a:t>
            </a:r>
          </a:p>
        </p:txBody>
      </p:sp>
    </p:spTree>
    <p:extLst>
      <p:ext uri="{BB962C8B-B14F-4D97-AF65-F5344CB8AC3E}">
        <p14:creationId xmlns:p14="http://schemas.microsoft.com/office/powerpoint/2010/main" val="33464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Vergleich mit $null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Bei Arrays/Listen kommt es auf die Reihenfolge an!</a:t>
            </a:r>
          </a:p>
          <a:p>
            <a:r>
              <a:rPr lang="de-DE" sz="2800" dirty="0"/>
              <a:t>$null muss am Anfang stehen (der </a:t>
            </a:r>
            <a:r>
              <a:rPr lang="de-DE" sz="2800" dirty="0" err="1"/>
              <a:t>ScriptAnalyzer</a:t>
            </a:r>
            <a:r>
              <a:rPr lang="de-DE" sz="2800" dirty="0"/>
              <a:t> weist in VS Code deutlich darauf hin;)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012380" y="3246503"/>
            <a:ext cx="792088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$list1 = [</a:t>
            </a:r>
            <a:r>
              <a:rPr lang="en-US" sz="1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System.Collections.Generic.List</a:t>
            </a:r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[String]]::new()</a:t>
            </a:r>
          </a:p>
          <a:p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$list1.add(1)</a:t>
            </a:r>
          </a:p>
          <a:p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$list1 –</a:t>
            </a:r>
            <a:r>
              <a:rPr lang="en-US" sz="1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$null</a:t>
            </a:r>
          </a:p>
          <a:p>
            <a:endParaRPr lang="en-US" sz="12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969540" y="4492999"/>
            <a:ext cx="792088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$list1 = [</a:t>
            </a:r>
            <a:r>
              <a:rPr lang="en-US" sz="1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System.Collections.Generic.List</a:t>
            </a:r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[String]]::new()</a:t>
            </a:r>
          </a:p>
          <a:p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$null –</a:t>
            </a:r>
            <a:r>
              <a:rPr lang="en-US" sz="1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$list1</a:t>
            </a:r>
          </a:p>
          <a:p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$false</a:t>
            </a:r>
          </a:p>
          <a:p>
            <a:endParaRPr lang="en-US" sz="12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Ovale Legende 8"/>
          <p:cNvSpPr/>
          <p:nvPr/>
        </p:nvSpPr>
        <p:spPr>
          <a:xfrm>
            <a:off x="8100392" y="2704795"/>
            <a:ext cx="914400" cy="612648"/>
          </a:xfrm>
          <a:prstGeom prst="wedgeEllipseCallou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Falsch (*)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930848" y="5415487"/>
            <a:ext cx="808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* Der Vergleich wird mit jedem einzelnen Listenelement – gibt es keines, dass $null ist, gibt es keine Ausgabe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930848" y="5859176"/>
            <a:ext cx="3605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** Der Vergleich wird mit der Liste durchgeführt</a:t>
            </a:r>
          </a:p>
        </p:txBody>
      </p:sp>
      <p:sp>
        <p:nvSpPr>
          <p:cNvPr id="12" name="Ovale Legende 11"/>
          <p:cNvSpPr/>
          <p:nvPr/>
        </p:nvSpPr>
        <p:spPr>
          <a:xfrm>
            <a:off x="8172400" y="3970285"/>
            <a:ext cx="914400" cy="612648"/>
          </a:xfrm>
          <a:prstGeom prst="wedgeEllipseCallou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Richtig (**)</a:t>
            </a:r>
          </a:p>
        </p:txBody>
      </p:sp>
    </p:spTree>
    <p:extLst>
      <p:ext uri="{BB962C8B-B14F-4D97-AF65-F5344CB8AC3E}">
        <p14:creationId xmlns:p14="http://schemas.microsoft.com/office/powerpoint/2010/main" val="77570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Wenn mehrere Rückgaben nur ein Objekt sind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Eine </a:t>
            </a:r>
            <a:r>
              <a:rPr lang="de-DE" sz="2400" dirty="0" err="1"/>
              <a:t>Hashtable</a:t>
            </a:r>
            <a:r>
              <a:rPr lang="de-DE" sz="2400" dirty="0"/>
              <a:t> ist nur ein Objekt, auch wenn viele Zeilen ausgegeben werden (1)</a:t>
            </a:r>
          </a:p>
          <a:p>
            <a:r>
              <a:rPr lang="de-DE" sz="2400" dirty="0"/>
              <a:t>Eigenschaften vom Typ einer Collection müssen „expandiert“ werden (2)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877942" y="5857120"/>
            <a:ext cx="792088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Get-ACL –Path C:\ | Select-Object –</a:t>
            </a:r>
            <a:r>
              <a:rPr lang="en-US" sz="1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ExpandProperty</a:t>
            </a:r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Access</a:t>
            </a:r>
          </a:p>
        </p:txBody>
      </p:sp>
      <p:sp>
        <p:nvSpPr>
          <p:cNvPr id="7" name="Ellipse 6"/>
          <p:cNvSpPr/>
          <p:nvPr/>
        </p:nvSpPr>
        <p:spPr>
          <a:xfrm>
            <a:off x="699193" y="5619710"/>
            <a:ext cx="318538" cy="322614"/>
          </a:xfrm>
          <a:prstGeom prst="ellipse">
            <a:avLst/>
          </a:prstGeom>
          <a:solidFill>
            <a:srgbClr val="FFC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99592" y="3810426"/>
            <a:ext cx="7920880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Get-Command Get-Command).Parameters | Measure-Object</a:t>
            </a:r>
          </a:p>
          <a:p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Get-Command Get-Command).</a:t>
            </a:r>
            <a:r>
              <a:rPr lang="en-US" sz="1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Parameters.GetEnumerator</a:t>
            </a:r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| Measure-Object</a:t>
            </a:r>
          </a:p>
          <a:p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</a:t>
            </a:r>
          </a:p>
          <a:p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(Get-Command Get-Command).</a:t>
            </a:r>
            <a:r>
              <a:rPr lang="en-US" sz="1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Parameters.GetEnumerator</a:t>
            </a:r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| Where-Object Key –</a:t>
            </a:r>
            <a:r>
              <a:rPr lang="en-US" sz="1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"All“</a:t>
            </a:r>
          </a:p>
          <a:p>
            <a:endParaRPr lang="en-US" sz="12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(Get-Command Get-Command).</a:t>
            </a:r>
            <a:r>
              <a:rPr lang="en-US" sz="1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Parameters.GetEnumerator</a:t>
            </a:r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| Where Key -</a:t>
            </a:r>
            <a:r>
              <a:rPr lang="en-US" sz="1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"All" | Select -</a:t>
            </a:r>
            <a:r>
              <a:rPr lang="en-US" sz="1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ExpandProperty</a:t>
            </a:r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</a:t>
            </a:r>
          </a:p>
        </p:txBody>
      </p:sp>
      <p:sp>
        <p:nvSpPr>
          <p:cNvPr id="9" name="Ellipse 8"/>
          <p:cNvSpPr/>
          <p:nvPr/>
        </p:nvSpPr>
        <p:spPr>
          <a:xfrm>
            <a:off x="627366" y="3573016"/>
            <a:ext cx="318538" cy="322614"/>
          </a:xfrm>
          <a:prstGeom prst="ellipse">
            <a:avLst/>
          </a:prstGeom>
          <a:solidFill>
            <a:srgbClr val="FFC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0332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Lektion </a:t>
            </a:r>
            <a:r>
              <a:rPr lang="de-DE" dirty="0" smtClean="0"/>
              <a:t>X6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 smtClean="0"/>
              <a:t>ChatGPT</a:t>
            </a:r>
            <a:endParaRPr lang="de-DE" sz="2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400652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 smtClean="0"/>
              <a:t>ChatGPT</a:t>
            </a:r>
            <a:r>
              <a:rPr lang="de-DE" sz="2800" dirty="0"/>
              <a:t> </a:t>
            </a:r>
            <a:r>
              <a:rPr lang="de-DE" sz="2800" dirty="0" smtClean="0"/>
              <a:t>(1)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MS112 -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Ändert fast alles</a:t>
            </a:r>
          </a:p>
          <a:p>
            <a:r>
              <a:rPr lang="de-DE" sz="2400" dirty="0" smtClean="0"/>
              <a:t>Erstellt funktionsfähige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-Skripte durch simple Prompts</a:t>
            </a:r>
          </a:p>
          <a:p>
            <a:r>
              <a:rPr lang="de-DE" sz="2400" dirty="0" smtClean="0"/>
              <a:t>Das Ergebnis kann sich sehen lassen…</a:t>
            </a:r>
          </a:p>
          <a:p>
            <a:r>
              <a:rPr lang="de-DE" sz="2400" dirty="0" smtClean="0"/>
              <a:t>Vorteil: Jetzt kann wirklich jeder „</a:t>
            </a:r>
            <a:r>
              <a:rPr lang="de-DE" sz="2400" dirty="0" err="1" smtClean="0"/>
              <a:t>skripten</a:t>
            </a:r>
            <a:r>
              <a:rPr lang="de-DE" sz="2400" dirty="0" smtClean="0"/>
              <a:t>“</a:t>
            </a:r>
          </a:p>
          <a:p>
            <a:r>
              <a:rPr lang="de-DE" sz="2400" dirty="0" smtClean="0"/>
              <a:t>Es gibt eine „</a:t>
            </a:r>
            <a:r>
              <a:rPr lang="de-DE" sz="2400" dirty="0" err="1" smtClean="0"/>
              <a:t>Erklärfunktion</a:t>
            </a:r>
            <a:r>
              <a:rPr lang="de-DE" sz="2400" dirty="0" smtClean="0"/>
              <a:t>“ zu jedem Detail!</a:t>
            </a:r>
          </a:p>
          <a:p>
            <a:r>
              <a:rPr lang="de-DE" sz="2400" dirty="0" smtClean="0"/>
              <a:t>Muss man es noch verstehen können?</a:t>
            </a:r>
            <a:endParaRPr lang="de-DE" sz="2400" dirty="0"/>
          </a:p>
        </p:txBody>
      </p:sp>
      <p:sp>
        <p:nvSpPr>
          <p:cNvPr id="5" name="Textfeld 4"/>
          <p:cNvSpPr txBox="1"/>
          <p:nvPr/>
        </p:nvSpPr>
        <p:spPr>
          <a:xfrm>
            <a:off x="630488" y="5561624"/>
            <a:ext cx="8135560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rgbClr val="92D050"/>
                </a:solidFill>
                <a:latin typeface="Consolas" panose="020B0609020204030204" pitchFamily="49" charset="0"/>
              </a:rPr>
              <a:t>Erstelle ein </a:t>
            </a:r>
            <a:r>
              <a:rPr lang="de-DE" sz="1400" dirty="0" err="1" smtClean="0">
                <a:solidFill>
                  <a:srgbClr val="92D050"/>
                </a:solidFill>
                <a:latin typeface="Consolas" panose="020B0609020204030204" pitchFamily="49" charset="0"/>
              </a:rPr>
              <a:t>PowerShell</a:t>
            </a:r>
            <a:r>
              <a:rPr lang="de-DE" sz="1400" dirty="0" smtClean="0">
                <a:solidFill>
                  <a:srgbClr val="92D050"/>
                </a:solidFill>
                <a:latin typeface="Consolas" panose="020B0609020204030204" pitchFamily="49" charset="0"/>
              </a:rPr>
              <a:t>-Skript, das alle Dateien im </a:t>
            </a:r>
            <a:r>
              <a:rPr lang="de-DE" sz="1400" dirty="0" err="1" smtClean="0">
                <a:solidFill>
                  <a:srgbClr val="92D050"/>
                </a:solidFill>
                <a:latin typeface="Consolas" panose="020B0609020204030204" pitchFamily="49" charset="0"/>
              </a:rPr>
              <a:t>Documents</a:t>
            </a:r>
            <a:r>
              <a:rPr lang="de-DE" sz="1400" dirty="0" smtClean="0">
                <a:solidFill>
                  <a:srgbClr val="92D050"/>
                </a:solidFill>
                <a:latin typeface="Consolas" panose="020B0609020204030204" pitchFamily="49" charset="0"/>
              </a:rPr>
              <a:t>-Verzeichnis in ein</a:t>
            </a:r>
          </a:p>
          <a:p>
            <a:r>
              <a:rPr lang="de-DE" sz="1400" dirty="0" smtClean="0">
                <a:solidFill>
                  <a:srgbClr val="92D050"/>
                </a:solidFill>
                <a:latin typeface="Consolas" panose="020B0609020204030204" pitchFamily="49" charset="0"/>
              </a:rPr>
              <a:t>neues Verzeichnis verschiebt, die älter als 365 Tage und 5 Minuten sind</a:t>
            </a:r>
            <a:endParaRPr lang="de-DE" sz="1400" dirty="0">
              <a:solidFill>
                <a:srgbClr val="92D05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Wolke 5"/>
          <p:cNvSpPr/>
          <p:nvPr/>
        </p:nvSpPr>
        <p:spPr>
          <a:xfrm>
            <a:off x="395536" y="4797152"/>
            <a:ext cx="1296144" cy="764472"/>
          </a:xfrm>
          <a:prstGeom prst="cloud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Prompt</a:t>
            </a:r>
          </a:p>
        </p:txBody>
      </p:sp>
    </p:spTree>
    <p:extLst>
      <p:ext uri="{BB962C8B-B14F-4D97-AF65-F5344CB8AC3E}">
        <p14:creationId xmlns:p14="http://schemas.microsoft.com/office/powerpoint/2010/main" val="2651744423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ChatGPT</a:t>
            </a:r>
            <a:r>
              <a:rPr lang="de-DE" sz="2800" dirty="0"/>
              <a:t> </a:t>
            </a:r>
            <a:r>
              <a:rPr lang="de-DE" sz="2800" dirty="0" smtClean="0"/>
              <a:t>(2)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MS112 - PowerShell für Fortgeschrittene</a:t>
            </a:r>
            <a:endParaRPr lang="de-DE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29666" y="1702065"/>
            <a:ext cx="7837402" cy="461664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# Pfade festlegen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sourceDirectory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= "$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env:USERPROFILE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Documents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destinationDirectory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= "$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env:USERPROFILE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Documents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OldFiles</a:t>
            </a:r>
            <a:r>
              <a:rPr lang="de-DE" altLang="de-DE" sz="14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"</a:t>
            </a:r>
            <a:endParaRPr kumimoji="0" lang="de-DE" altLang="de-DE" sz="1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# Datum berechnen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cutOffDate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-Date).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AddDays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(-365).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AddMinutes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(-5)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# Überprüfen, ob das Zielverzeichnis existiert. Falls nicht, erstellen </a:t>
            </a:r>
            <a:endParaRPr lang="de-DE" altLang="de-DE" sz="1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(-not (Test-Path $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destinationDirectory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  New-Item -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ItemType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Directory -Force -Path $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destinationDirectory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| Out-Null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# Alle Dateien im Quellverzeichnis abrufen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Get-ChildItem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-Path $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sourceDirectory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-File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# Dateien überprüfen und verschieben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($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in $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($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file.LastWriteTime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lt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$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cutOffDate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  Move-Item -Path $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file.FullName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-Destination $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destinationDirectory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-Force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  Write-Host "Die Datei '$($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file.Name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)' wurde verschoben."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94761060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 smtClean="0"/>
              <a:t>ChatGPT</a:t>
            </a:r>
            <a:r>
              <a:rPr lang="de-DE" sz="2800" dirty="0"/>
              <a:t> </a:t>
            </a:r>
            <a:r>
              <a:rPr lang="de-DE" sz="2800" dirty="0" smtClean="0"/>
              <a:t>(3)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MS112 -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de-DE" sz="2400" dirty="0" smtClean="0"/>
              <a:t>Integration in Visual Studio Code über </a:t>
            </a:r>
            <a:r>
              <a:rPr lang="de-DE" sz="2400" dirty="0" err="1" smtClean="0"/>
              <a:t>CoPilot</a:t>
            </a:r>
            <a:r>
              <a:rPr lang="de-DE" sz="2400" dirty="0" smtClean="0"/>
              <a:t> (nicht kostenlos)</a:t>
            </a:r>
          </a:p>
          <a:p>
            <a:r>
              <a:rPr lang="de-DE" sz="2400" dirty="0" smtClean="0"/>
              <a:t>Vorteile:</a:t>
            </a:r>
          </a:p>
          <a:p>
            <a:pPr lvl="1"/>
            <a:r>
              <a:rPr lang="de-DE" sz="2100" dirty="0" smtClean="0"/>
              <a:t>Intelligente Vervollständigung/Vorschläge</a:t>
            </a:r>
          </a:p>
          <a:p>
            <a:pPr lvl="1"/>
            <a:r>
              <a:rPr lang="de-DE" sz="2100" dirty="0" smtClean="0"/>
              <a:t>Korrekturvorschläge (in einem eigenen Fenster – Pair </a:t>
            </a:r>
            <a:r>
              <a:rPr lang="de-DE" sz="2100" dirty="0" err="1" smtClean="0"/>
              <a:t>Programming</a:t>
            </a:r>
            <a:r>
              <a:rPr lang="de-DE" sz="2100" dirty="0" smtClean="0"/>
              <a:t>)</a:t>
            </a:r>
          </a:p>
          <a:p>
            <a:pPr lvl="1"/>
            <a:r>
              <a:rPr lang="de-DE" sz="2100" dirty="0" smtClean="0"/>
              <a:t>Code-Generierung aus Kommentaren und dem Dateinamen der Ps1-Datei</a:t>
            </a:r>
          </a:p>
          <a:p>
            <a:pPr lvl="1"/>
            <a:r>
              <a:rPr lang="de-DE" sz="2100" dirty="0" smtClean="0"/>
              <a:t>Kommentare schreiben wird enorm erleichtert</a:t>
            </a:r>
          </a:p>
          <a:p>
            <a:pPr lvl="1"/>
            <a:r>
              <a:rPr lang="de-DE" sz="2100" dirty="0" smtClean="0"/>
              <a:t>Insgesamt ein großer Produktivitätsverstärker</a:t>
            </a:r>
          </a:p>
          <a:p>
            <a:r>
              <a:rPr lang="de-DE" sz="2400" dirty="0" smtClean="0"/>
              <a:t>Nachteile:</a:t>
            </a:r>
          </a:p>
          <a:p>
            <a:pPr lvl="1"/>
            <a:r>
              <a:rPr lang="de-DE" sz="2100" dirty="0" smtClean="0"/>
              <a:t>Es gibt keine Garantie für 100% Funktionsfähigkeit</a:t>
            </a:r>
          </a:p>
          <a:p>
            <a:pPr lvl="1"/>
            <a:r>
              <a:rPr lang="de-DE" sz="2100" dirty="0" smtClean="0"/>
              <a:t>Verlernen wir wichtige Fähigkeiten?</a:t>
            </a:r>
          </a:p>
          <a:p>
            <a:pPr lvl="1"/>
            <a:r>
              <a:rPr lang="de-DE" sz="2100" dirty="0" smtClean="0"/>
              <a:t>Machen wir uns von der KI abhängig?</a:t>
            </a:r>
          </a:p>
          <a:p>
            <a:pPr lvl="1"/>
            <a:endParaRPr lang="de-DE" sz="2100" dirty="0"/>
          </a:p>
        </p:txBody>
      </p:sp>
    </p:spTree>
    <p:extLst>
      <p:ext uri="{BB962C8B-B14F-4D97-AF65-F5344CB8AC3E}">
        <p14:creationId xmlns:p14="http://schemas.microsoft.com/office/powerpoint/2010/main" val="62690208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Übungen mit dem </a:t>
            </a:r>
            <a:r>
              <a:rPr lang="de-DE" dirty="0" err="1" smtClean="0"/>
              <a:t>Commands</a:t>
            </a:r>
            <a:r>
              <a:rPr lang="de-DE" dirty="0" smtClean="0"/>
              <a:t> aus dem </a:t>
            </a:r>
            <a:r>
              <a:rPr lang="de-DE" dirty="0" err="1" smtClean="0"/>
              <a:t>PoshKurs</a:t>
            </a:r>
            <a:r>
              <a:rPr lang="de-DE" dirty="0" smtClean="0"/>
              <a:t>-Modul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</a:t>
            </a:r>
            <a:r>
              <a:rPr lang="de-DE" dirty="0" err="1" smtClean="0"/>
              <a:t>PowerShell</a:t>
            </a:r>
            <a:r>
              <a:rPr lang="de-DE" dirty="0" smtClean="0"/>
              <a:t>-Pipeline in der Praxis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343945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Windows Subsystem </a:t>
            </a:r>
            <a:r>
              <a:rPr lang="de-DE" sz="2800" dirty="0" err="1" smtClean="0"/>
              <a:t>for</a:t>
            </a:r>
            <a:r>
              <a:rPr lang="de-DE" sz="2800" dirty="0" smtClean="0"/>
              <a:t> Linux (WSL)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MS112 -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Linux-Umgebung, die sich vor allem an Entwickler richtet</a:t>
            </a:r>
          </a:p>
          <a:p>
            <a:r>
              <a:rPr lang="de-DE" sz="2400" dirty="0" smtClean="0"/>
              <a:t>Es stehen mehrere Distributionen zur Auswahl</a:t>
            </a:r>
          </a:p>
          <a:p>
            <a:r>
              <a:rPr lang="de-DE" sz="2400" dirty="0" smtClean="0"/>
              <a:t>Neben klassischen Befehlszeilentools können bei WSL 2 auch grafische Anwendungen ausgeführt werden</a:t>
            </a:r>
          </a:p>
          <a:p>
            <a:r>
              <a:rPr lang="de-DE" sz="2400" dirty="0" err="1" smtClean="0"/>
              <a:t>PowerShell</a:t>
            </a:r>
            <a:r>
              <a:rPr lang="de-DE" sz="2400" dirty="0" smtClean="0"/>
              <a:t> 7.x muss separat installiert werden</a:t>
            </a:r>
          </a:p>
          <a:p>
            <a:r>
              <a:rPr lang="de-DE" sz="2400" dirty="0" smtClean="0"/>
              <a:t>Direkte Integration in VS Code</a:t>
            </a:r>
          </a:p>
          <a:p>
            <a:r>
              <a:rPr lang="de-DE" sz="2400" dirty="0" smtClean="0"/>
              <a:t>Sehr praktisch zum Kennenlernen von Linux</a:t>
            </a:r>
          </a:p>
          <a:p>
            <a:r>
              <a:rPr lang="de-DE" sz="2400" dirty="0" smtClean="0"/>
              <a:t>Direkter Vergleich </a:t>
            </a:r>
            <a:r>
              <a:rPr lang="de-DE" sz="2400" dirty="0" err="1" smtClean="0"/>
              <a:t>Bash</a:t>
            </a:r>
            <a:r>
              <a:rPr lang="de-DE" sz="2400" dirty="0" smtClean="0"/>
              <a:t>/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wird erleichtert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48450649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</a:t>
            </a:r>
            <a:r>
              <a:rPr lang="de-DE" dirty="0" err="1" smtClean="0"/>
              <a:t>PoshKurs</a:t>
            </a:r>
            <a:r>
              <a:rPr lang="de-DE" dirty="0" smtClean="0"/>
              <a:t>-Modul muss installiert werden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3682" y="1617451"/>
            <a:ext cx="8256932" cy="3971789"/>
          </a:xfrm>
        </p:spPr>
        <p:txBody>
          <a:bodyPr>
            <a:noAutofit/>
          </a:bodyPr>
          <a:lstStyle/>
          <a:p>
            <a:r>
              <a:rPr lang="de-DE" sz="2400" b="1" dirty="0" smtClean="0"/>
              <a:t>Schritt 1</a:t>
            </a:r>
            <a:r>
              <a:rPr lang="de-DE" sz="2400" dirty="0" smtClean="0"/>
              <a:t>: </a:t>
            </a:r>
            <a:r>
              <a:rPr lang="de-DE" sz="2400" dirty="0" err="1" smtClean="0"/>
              <a:t>Repo</a:t>
            </a:r>
            <a:r>
              <a:rPr lang="de-DE" sz="2400" dirty="0" smtClean="0"/>
              <a:t> registrieren</a:t>
            </a:r>
          </a:p>
          <a:p>
            <a:endParaRPr lang="de-DE" sz="2400" dirty="0"/>
          </a:p>
          <a:p>
            <a:endParaRPr lang="de-DE" sz="2400" dirty="0" smtClean="0"/>
          </a:p>
          <a:p>
            <a:r>
              <a:rPr lang="de-DE" sz="2400" b="1" dirty="0" smtClean="0"/>
              <a:t>Schritt 2</a:t>
            </a:r>
            <a:r>
              <a:rPr lang="de-DE" sz="2400" dirty="0" smtClean="0"/>
              <a:t>: Modul  unter Angabe des </a:t>
            </a:r>
            <a:r>
              <a:rPr lang="de-DE" sz="2400" dirty="0" err="1" smtClean="0"/>
              <a:t>Repo</a:t>
            </a:r>
            <a:r>
              <a:rPr lang="de-DE" sz="2400" dirty="0" smtClean="0"/>
              <a:t> installieren</a:t>
            </a:r>
          </a:p>
          <a:p>
            <a:endParaRPr lang="de-DE" sz="2400" dirty="0"/>
          </a:p>
          <a:p>
            <a:r>
              <a:rPr lang="de-DE" sz="2400" b="1" dirty="0" smtClean="0"/>
              <a:t>Wichtig</a:t>
            </a:r>
            <a:r>
              <a:rPr lang="de-DE" sz="2400" dirty="0" smtClean="0"/>
              <a:t>: Modul </a:t>
            </a:r>
            <a:r>
              <a:rPr lang="de-DE" sz="2400" dirty="0" err="1" smtClean="0"/>
              <a:t>PowerShellGet</a:t>
            </a:r>
            <a:r>
              <a:rPr lang="de-DE" sz="2400" dirty="0" smtClean="0"/>
              <a:t> ggf. auf Version 3.0 aktualisiert werden</a:t>
            </a:r>
            <a:endParaRPr lang="de-DE" sz="2400" dirty="0"/>
          </a:p>
        </p:txBody>
      </p:sp>
      <p:sp>
        <p:nvSpPr>
          <p:cNvPr id="5" name="Textfeld 4"/>
          <p:cNvSpPr txBox="1"/>
          <p:nvPr/>
        </p:nvSpPr>
        <p:spPr>
          <a:xfrm>
            <a:off x="899592" y="2204864"/>
            <a:ext cx="7841975" cy="5078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92D050"/>
                </a:solidFill>
                <a:latin typeface="Consolas" panose="020B0609020204030204" pitchFamily="49" charset="0"/>
              </a:rPr>
              <a:t>Register-</a:t>
            </a:r>
            <a:r>
              <a:rPr lang="en-US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PSRepository</a:t>
            </a:r>
            <a:r>
              <a:rPr lang="en-US" sz="1350" dirty="0">
                <a:solidFill>
                  <a:srgbClr val="92D050"/>
                </a:solidFill>
                <a:latin typeface="Consolas" panose="020B0609020204030204" pitchFamily="49" charset="0"/>
              </a:rPr>
              <a:t> –Name </a:t>
            </a:r>
            <a:r>
              <a:rPr lang="en-US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PoshRepo</a:t>
            </a:r>
            <a:r>
              <a:rPr lang="en-US" sz="1350" dirty="0">
                <a:solidFill>
                  <a:srgbClr val="92D050"/>
                </a:solidFill>
                <a:latin typeface="Consolas" panose="020B0609020204030204" pitchFamily="49" charset="0"/>
              </a:rPr>
              <a:t> -</a:t>
            </a:r>
            <a:r>
              <a:rPr lang="en-US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SourceLocation</a:t>
            </a:r>
            <a:r>
              <a:rPr lang="en-US" sz="1350" dirty="0">
                <a:solidFill>
                  <a:srgbClr val="92D050"/>
                </a:solidFill>
                <a:latin typeface="Consolas" panose="020B0609020204030204" pitchFamily="49" charset="0"/>
              </a:rPr>
              <a:t> https://www.myget.org/F/poshrepo/api/v2</a:t>
            </a:r>
            <a:endParaRPr lang="de-DE" sz="1350" dirty="0">
              <a:solidFill>
                <a:srgbClr val="92D05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99592" y="3501008"/>
            <a:ext cx="7841975" cy="3000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92D050"/>
                </a:solidFill>
                <a:latin typeface="Consolas" panose="020B0609020204030204" pitchFamily="49" charset="0"/>
              </a:rPr>
              <a:t>Install-Module -Name "</a:t>
            </a:r>
            <a:r>
              <a:rPr lang="en-US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PoshKurs</a:t>
            </a:r>
            <a:r>
              <a:rPr lang="en-US" sz="1350" dirty="0">
                <a:solidFill>
                  <a:srgbClr val="92D050"/>
                </a:solidFill>
                <a:latin typeface="Consolas" panose="020B0609020204030204" pitchFamily="49" charset="0"/>
              </a:rPr>
              <a:t>" -</a:t>
            </a:r>
            <a:r>
              <a:rPr lang="en-US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RequiredVersion</a:t>
            </a:r>
            <a:r>
              <a:rPr lang="en-US" sz="1350" dirty="0">
                <a:solidFill>
                  <a:srgbClr val="92D050"/>
                </a:solidFill>
                <a:latin typeface="Consolas" panose="020B0609020204030204" pitchFamily="49" charset="0"/>
              </a:rPr>
              <a:t> "1.2.0" -Repository "</a:t>
            </a:r>
            <a:r>
              <a:rPr lang="en-US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poshrepo</a:t>
            </a:r>
            <a:r>
              <a:rPr lang="en-US" sz="1350" dirty="0">
                <a:solidFill>
                  <a:srgbClr val="92D050"/>
                </a:solidFill>
                <a:latin typeface="Consolas" panose="020B0609020204030204" pitchFamily="49" charset="0"/>
              </a:rPr>
              <a:t>"</a:t>
            </a:r>
            <a:endParaRPr lang="de-DE" sz="1350" dirty="0">
              <a:solidFill>
                <a:srgbClr val="92D05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28265" y="4797152"/>
            <a:ext cx="7841975" cy="3000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92D050"/>
                </a:solidFill>
                <a:latin typeface="Consolas" panose="020B0609020204030204" pitchFamily="49" charset="0"/>
              </a:rPr>
              <a:t>Update-Module </a:t>
            </a:r>
            <a:r>
              <a:rPr lang="en-US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PowerShellGet</a:t>
            </a:r>
            <a:r>
              <a:rPr lang="en-US" sz="1350" dirty="0">
                <a:solidFill>
                  <a:srgbClr val="92D050"/>
                </a:solidFill>
                <a:latin typeface="Consolas" panose="020B0609020204030204" pitchFamily="49" charset="0"/>
              </a:rPr>
              <a:t> -Force</a:t>
            </a:r>
            <a:endParaRPr lang="de-DE" sz="1350" dirty="0">
              <a:solidFill>
                <a:srgbClr val="92D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03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7016" y="206887"/>
            <a:ext cx="7987234" cy="1007181"/>
          </a:xfrm>
          <a:solidFill>
            <a:srgbClr val="FFC000"/>
          </a:solidFill>
        </p:spPr>
        <p:txBody>
          <a:bodyPr tIns="72000" bIns="72000">
            <a:spAutoFit/>
          </a:bodyPr>
          <a:lstStyle/>
          <a:p>
            <a:r>
              <a:rPr lang="de-DE" sz="2800" dirty="0" err="1"/>
              <a:t>Get</a:t>
            </a:r>
            <a:r>
              <a:rPr lang="de-DE" sz="2800" dirty="0"/>
              <a:t>-Computerkonten</a:t>
            </a:r>
            <a:br>
              <a:rPr lang="de-DE" sz="2800" dirty="0"/>
            </a:br>
            <a:r>
              <a:rPr lang="de-DE" sz="2800" dirty="0"/>
              <a:t>Abrufen von "Computerkonten"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2232" y="1628800"/>
            <a:ext cx="8316568" cy="4128442"/>
          </a:xfrm>
        </p:spPr>
        <p:txBody>
          <a:bodyPr>
            <a:noAutofit/>
          </a:bodyPr>
          <a:lstStyle/>
          <a:p>
            <a:r>
              <a:rPr lang="de-DE" sz="2400" b="1" dirty="0" smtClean="0"/>
              <a:t>Aufgabe 1</a:t>
            </a:r>
            <a:r>
              <a:rPr lang="de-DE" sz="2400" dirty="0" smtClean="0"/>
              <a:t>: Auflisten aller Computerkonten</a:t>
            </a:r>
          </a:p>
          <a:p>
            <a:endParaRPr lang="de-DE" sz="2400" dirty="0"/>
          </a:p>
          <a:p>
            <a:r>
              <a:rPr lang="de-DE" sz="2400" b="1" dirty="0" smtClean="0"/>
              <a:t>Aufgabe 2</a:t>
            </a:r>
            <a:r>
              <a:rPr lang="de-DE" sz="2400" dirty="0" smtClean="0"/>
              <a:t>: Abfragen der verfügbaren Parameter</a:t>
            </a:r>
          </a:p>
          <a:p>
            <a:endParaRPr lang="de-DE" sz="2400" dirty="0"/>
          </a:p>
          <a:p>
            <a:r>
              <a:rPr lang="de-DE" sz="2400" b="1" dirty="0" smtClean="0"/>
              <a:t>Aufgabe 3</a:t>
            </a:r>
            <a:r>
              <a:rPr lang="de-DE" sz="2400" dirty="0" smtClean="0"/>
              <a:t>: Abfrage von 1.000 Computerkonten</a:t>
            </a:r>
          </a:p>
          <a:p>
            <a:endParaRPr lang="de-DE" sz="2400" dirty="0"/>
          </a:p>
          <a:p>
            <a:r>
              <a:rPr lang="de-DE" sz="2400" b="1" dirty="0" smtClean="0"/>
              <a:t>Aufgabe 4</a:t>
            </a:r>
            <a:r>
              <a:rPr lang="de-DE" sz="2400" dirty="0" smtClean="0"/>
              <a:t>: Aufruf ohne den Parameternamen</a:t>
            </a:r>
          </a:p>
          <a:p>
            <a:endParaRPr lang="de-DE" sz="2400" dirty="0"/>
          </a:p>
          <a:p>
            <a:r>
              <a:rPr lang="de-DE" sz="2400" b="1" dirty="0" smtClean="0"/>
              <a:t>Aufgabe 5</a:t>
            </a:r>
            <a:r>
              <a:rPr lang="de-DE" sz="2400" dirty="0" smtClean="0"/>
              <a:t>: Zählen der Rückgabeobjekte</a:t>
            </a:r>
          </a:p>
          <a:p>
            <a:endParaRPr lang="de-DE" sz="2400" dirty="0"/>
          </a:p>
        </p:txBody>
      </p:sp>
      <p:sp>
        <p:nvSpPr>
          <p:cNvPr id="4" name="Textfeld 3"/>
          <p:cNvSpPr txBox="1"/>
          <p:nvPr/>
        </p:nvSpPr>
        <p:spPr>
          <a:xfrm>
            <a:off x="971600" y="2107008"/>
            <a:ext cx="6952929" cy="3000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Get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-Computerkonten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908531" y="3028879"/>
            <a:ext cx="7119853" cy="3000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Get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-Computerkonten -?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69335" y="3906445"/>
            <a:ext cx="7059049" cy="3000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Get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-Computerkonten –Anzahl 1000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90093" y="4788947"/>
            <a:ext cx="7038291" cy="3000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Get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-Computerkonten  1000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990092" y="5745902"/>
            <a:ext cx="7038291" cy="3000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(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Get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-Computerkonten 1000).Count</a:t>
            </a:r>
          </a:p>
        </p:txBody>
      </p:sp>
      <p:sp>
        <p:nvSpPr>
          <p:cNvPr id="9" name="Ellipse 8"/>
          <p:cNvSpPr/>
          <p:nvPr/>
        </p:nvSpPr>
        <p:spPr>
          <a:xfrm>
            <a:off x="107504" y="367578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2859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827584" y="76598"/>
            <a:ext cx="8136904" cy="1007181"/>
          </a:xfrm>
          <a:solidFill>
            <a:srgbClr val="FFC000"/>
          </a:solidFill>
        </p:spPr>
        <p:txBody>
          <a:bodyPr tIns="72000" bIns="72000">
            <a:spAutoFit/>
          </a:bodyPr>
          <a:lstStyle/>
          <a:p>
            <a:r>
              <a:rPr lang="de-DE" sz="2800" dirty="0" err="1"/>
              <a:t>Get</a:t>
            </a:r>
            <a:r>
              <a:rPr lang="de-DE" sz="2800" dirty="0"/>
              <a:t>-Computerkonten</a:t>
            </a:r>
            <a:br>
              <a:rPr lang="de-DE" sz="2800" dirty="0"/>
            </a:br>
            <a:r>
              <a:rPr lang="de-DE" sz="2800" dirty="0"/>
              <a:t>Select-</a:t>
            </a:r>
            <a:r>
              <a:rPr lang="de-DE" sz="2800" dirty="0" err="1"/>
              <a:t>Object</a:t>
            </a:r>
            <a:r>
              <a:rPr lang="de-DE" sz="2800" dirty="0"/>
              <a:t> und </a:t>
            </a:r>
            <a:r>
              <a:rPr lang="de-DE" sz="2800" dirty="0" err="1"/>
              <a:t>Where-Object</a:t>
            </a: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8625" y="1591400"/>
            <a:ext cx="8791575" cy="4056017"/>
          </a:xfrm>
        </p:spPr>
        <p:txBody>
          <a:bodyPr>
            <a:normAutofit fontScale="70000" lnSpcReduction="20000"/>
          </a:bodyPr>
          <a:lstStyle/>
          <a:p>
            <a:r>
              <a:rPr lang="de-DE" b="1" dirty="0" smtClean="0"/>
              <a:t>Aufgabe 6</a:t>
            </a:r>
            <a:r>
              <a:rPr lang="de-DE" dirty="0" smtClean="0"/>
              <a:t>: Abfragen aller Member-Properties</a:t>
            </a:r>
          </a:p>
          <a:p>
            <a:endParaRPr lang="de-DE" dirty="0"/>
          </a:p>
          <a:p>
            <a:r>
              <a:rPr lang="de-DE" b="1" dirty="0" smtClean="0"/>
              <a:t>Aufgabe 7</a:t>
            </a:r>
            <a:r>
              <a:rPr lang="de-DE" dirty="0" smtClean="0"/>
              <a:t>: Von allen Computerkonten soll nur der Name ausgegeben werden</a:t>
            </a:r>
          </a:p>
          <a:p>
            <a:endParaRPr lang="de-DE" dirty="0"/>
          </a:p>
          <a:p>
            <a:r>
              <a:rPr lang="de-DE" b="1" dirty="0" smtClean="0"/>
              <a:t>Aufgabe 8</a:t>
            </a:r>
            <a:r>
              <a:rPr lang="de-DE" dirty="0" smtClean="0"/>
              <a:t>: Abfragen aller Computerkonten, deren Name mit Server beginnt</a:t>
            </a:r>
          </a:p>
          <a:p>
            <a:endParaRPr lang="de-DE" dirty="0"/>
          </a:p>
          <a:p>
            <a:r>
              <a:rPr lang="de-DE" b="1" dirty="0" smtClean="0"/>
              <a:t>Aufgabe 9</a:t>
            </a:r>
            <a:r>
              <a:rPr lang="de-DE" dirty="0" smtClean="0"/>
              <a:t>: Abfrage aller Computerkonten, die nach 9 Uhr gebootet wurden</a:t>
            </a:r>
          </a:p>
          <a:p>
            <a:endParaRPr lang="de-DE" dirty="0" smtClean="0"/>
          </a:p>
          <a:p>
            <a:r>
              <a:rPr lang="de-DE" b="1" dirty="0" smtClean="0"/>
              <a:t>Aufgabe 10</a:t>
            </a:r>
            <a:r>
              <a:rPr lang="de-DE" dirty="0" smtClean="0"/>
              <a:t>: Abfrage aller Server, die in der letzten Stunde gebootet wurden</a:t>
            </a:r>
            <a:endParaRPr lang="de-DE" dirty="0"/>
          </a:p>
          <a:p>
            <a:endParaRPr lang="de-DE" dirty="0"/>
          </a:p>
        </p:txBody>
      </p:sp>
      <p:sp>
        <p:nvSpPr>
          <p:cNvPr id="5" name="Ellipse 4"/>
          <p:cNvSpPr/>
          <p:nvPr/>
        </p:nvSpPr>
        <p:spPr>
          <a:xfrm>
            <a:off x="85725" y="90560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2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899591" y="1950257"/>
            <a:ext cx="7128791" cy="3000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Get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-Computerkonten | 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Get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-Member –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Membertype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Property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99593" y="2582235"/>
            <a:ext cx="7128790" cy="3000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Get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-Computerkonten | Select-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Object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–Property Name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899593" y="3268035"/>
            <a:ext cx="7128790" cy="3000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Get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-Computerkonten | 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Where-Object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Name –like "Server*"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860918" y="3909648"/>
            <a:ext cx="7167465" cy="3000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Get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-Computerkonten | 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Where-Object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LastBootTime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–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gt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"9:0"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867983" y="4628491"/>
            <a:ext cx="7160401" cy="3000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Get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-Computerkonten | 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Where-Object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LastBootTime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–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gt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(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Get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-Date)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AddHours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(-1)</a:t>
            </a:r>
          </a:p>
        </p:txBody>
      </p:sp>
    </p:spTree>
    <p:extLst>
      <p:ext uri="{BB962C8B-B14F-4D97-AF65-F5344CB8AC3E}">
        <p14:creationId xmlns:p14="http://schemas.microsoft.com/office/powerpoint/2010/main" val="127515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827584" y="63561"/>
            <a:ext cx="8029837" cy="1007181"/>
          </a:xfrm>
          <a:solidFill>
            <a:srgbClr val="FFC000"/>
          </a:solidFill>
        </p:spPr>
        <p:txBody>
          <a:bodyPr wrap="square" tIns="72000" bIns="72000">
            <a:spAutoFit/>
          </a:bodyPr>
          <a:lstStyle/>
          <a:p>
            <a:r>
              <a:rPr lang="de-DE" sz="2800" dirty="0" err="1"/>
              <a:t>Get</a:t>
            </a:r>
            <a:r>
              <a:rPr lang="de-DE" sz="2800" dirty="0"/>
              <a:t>-Computerkonten – Verknüpfte Abfragen mit </a:t>
            </a:r>
            <a:r>
              <a:rPr lang="de-DE" sz="2800" dirty="0" err="1"/>
              <a:t>Where-Object</a:t>
            </a: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418" y="1591400"/>
            <a:ext cx="8746435" cy="3898573"/>
          </a:xfrm>
        </p:spPr>
        <p:txBody>
          <a:bodyPr>
            <a:normAutofit/>
          </a:bodyPr>
          <a:lstStyle/>
          <a:p>
            <a:r>
              <a:rPr lang="de-DE" sz="2400" b="1" dirty="0"/>
              <a:t>Aufgabe </a:t>
            </a:r>
            <a:r>
              <a:rPr lang="de-DE" sz="2400" b="1" dirty="0" smtClean="0"/>
              <a:t>11</a:t>
            </a:r>
            <a:r>
              <a:rPr lang="de-DE" sz="2400" dirty="0" smtClean="0"/>
              <a:t>: </a:t>
            </a:r>
            <a:r>
              <a:rPr lang="de-DE" sz="2400" dirty="0"/>
              <a:t>Abfrage aller Server, die in </a:t>
            </a:r>
            <a:r>
              <a:rPr lang="de-DE" sz="2400" dirty="0" smtClean="0"/>
              <a:t>den letzten 3 Stunden </a:t>
            </a:r>
            <a:r>
              <a:rPr lang="de-DE" sz="2400" dirty="0"/>
              <a:t>gebootet </a:t>
            </a:r>
            <a:r>
              <a:rPr lang="de-DE" sz="2400" dirty="0" smtClean="0"/>
              <a:t>wurden und deren Name mit "PC" beginnt (mind. 1000 Konten)</a:t>
            </a:r>
          </a:p>
          <a:p>
            <a:endParaRPr lang="de-DE" sz="2400" dirty="0"/>
          </a:p>
          <a:p>
            <a:endParaRPr lang="de-DE" sz="2400" dirty="0" smtClean="0"/>
          </a:p>
          <a:p>
            <a:r>
              <a:rPr lang="de-DE" sz="2400" b="1" dirty="0" smtClean="0"/>
              <a:t>Aufgabe 12</a:t>
            </a:r>
            <a:r>
              <a:rPr lang="de-DE" sz="2400" dirty="0" smtClean="0"/>
              <a:t>: Abfrage aller Server, die nach 9:00 gebootet wurden, deren Name nicht mit "PC" beginnt und sortierte Ausgabe nach der </a:t>
            </a:r>
            <a:r>
              <a:rPr lang="de-DE" sz="2400" dirty="0" err="1" smtClean="0"/>
              <a:t>Bootzeit</a:t>
            </a:r>
            <a:r>
              <a:rPr lang="de-DE" sz="2400" dirty="0" smtClean="0"/>
              <a:t> (mind. 1000 Konten)</a:t>
            </a:r>
            <a:endParaRPr lang="de-DE" sz="2400" dirty="0"/>
          </a:p>
          <a:p>
            <a:endParaRPr lang="de-DE" sz="2400" dirty="0"/>
          </a:p>
        </p:txBody>
      </p:sp>
      <p:sp>
        <p:nvSpPr>
          <p:cNvPr id="5" name="Ellipse 4"/>
          <p:cNvSpPr/>
          <p:nvPr/>
        </p:nvSpPr>
        <p:spPr>
          <a:xfrm>
            <a:off x="85725" y="90560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3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37346" y="2957739"/>
            <a:ext cx="8220075" cy="5078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Get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-Computerkonten –Anzahl 1000 | 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Where-Object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{ $_.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LastBootTime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–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gt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(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Get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-Date).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AddHours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(-3) –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and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$_.Name –like "PC*" }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58468" y="5004612"/>
            <a:ext cx="8346385" cy="5078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Get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-Computerkonten –Anzahl 1000 | 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Where-Object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{ $_.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LastBootTime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–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gt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"9:00" –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and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$_.Name –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notlike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"PC*" } | 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Sort-Object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–Property 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LastBootTime</a:t>
            </a:r>
            <a:endParaRPr lang="de-DE" sz="1350" dirty="0">
              <a:solidFill>
                <a:srgbClr val="92D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9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819451" y="109231"/>
            <a:ext cx="8012182" cy="980644"/>
          </a:xfrm>
          <a:solidFill>
            <a:srgbClr val="FFC000"/>
          </a:solidFill>
        </p:spPr>
        <p:txBody>
          <a:bodyPr tIns="72000">
            <a:spAutoFit/>
          </a:bodyPr>
          <a:lstStyle/>
          <a:p>
            <a:r>
              <a:rPr lang="de-DE" sz="2800" dirty="0"/>
              <a:t>Abfrage der installierten Anwendungen mit </a:t>
            </a:r>
            <a:r>
              <a:rPr lang="de-DE" sz="2800" dirty="0" err="1"/>
              <a:t>Get-UninstallApp</a:t>
            </a: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88844" y="1721954"/>
            <a:ext cx="8697982" cy="4659373"/>
          </a:xfrm>
        </p:spPr>
        <p:txBody>
          <a:bodyPr>
            <a:normAutofit fontScale="77500" lnSpcReduction="20000"/>
          </a:bodyPr>
          <a:lstStyle/>
          <a:p>
            <a:r>
              <a:rPr lang="de-DE" b="1" dirty="0" smtClean="0"/>
              <a:t>Aufgabe 13</a:t>
            </a:r>
            <a:r>
              <a:rPr lang="de-DE" dirty="0" smtClean="0"/>
              <a:t>: Abfrage aller Property-Members der Objekte, die </a:t>
            </a:r>
            <a:r>
              <a:rPr lang="de-DE" dirty="0" err="1" smtClean="0"/>
              <a:t>Get-UninstallApp</a:t>
            </a:r>
            <a:r>
              <a:rPr lang="de-DE" dirty="0" smtClean="0"/>
              <a:t> zurückgibt</a:t>
            </a:r>
          </a:p>
          <a:p>
            <a:endParaRPr lang="de-DE" dirty="0"/>
          </a:p>
          <a:p>
            <a:r>
              <a:rPr lang="de-DE" b="1" dirty="0" smtClean="0"/>
              <a:t>Aufgabe 14</a:t>
            </a:r>
            <a:r>
              <a:rPr lang="de-DE" dirty="0" smtClean="0"/>
              <a:t>: Rückgabe aller Microsoft-Anwendungen mit </a:t>
            </a:r>
            <a:r>
              <a:rPr lang="de-DE" dirty="0" err="1" smtClean="0"/>
              <a:t>DisplayName</a:t>
            </a:r>
            <a:r>
              <a:rPr lang="de-DE" dirty="0" smtClean="0"/>
              <a:t> und </a:t>
            </a:r>
            <a:r>
              <a:rPr lang="de-DE" dirty="0" err="1" smtClean="0"/>
              <a:t>DisplayVersion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r>
              <a:rPr lang="de-DE" b="1" dirty="0" smtClean="0"/>
              <a:t>Aufgabe 15</a:t>
            </a:r>
            <a:r>
              <a:rPr lang="de-DE" dirty="0" smtClean="0"/>
              <a:t>: Wie Aufgabe 14, nur sortierte Ausgabe nach der </a:t>
            </a:r>
            <a:r>
              <a:rPr lang="de-DE" dirty="0" err="1" smtClean="0"/>
              <a:t>DisplayVersion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endParaRPr lang="de-DE" dirty="0"/>
          </a:p>
          <a:p>
            <a:r>
              <a:rPr lang="de-DE" b="1" dirty="0" smtClean="0"/>
              <a:t>Aufgabe 16</a:t>
            </a:r>
            <a:r>
              <a:rPr lang="de-DE" dirty="0" smtClean="0"/>
              <a:t>: Wie Aufgabe 15, nur mit richtiger Sortierung nach </a:t>
            </a:r>
            <a:r>
              <a:rPr lang="de-DE" dirty="0" err="1" smtClean="0"/>
              <a:t>DisplayVersion</a:t>
            </a:r>
            <a:endParaRPr lang="de-DE" dirty="0"/>
          </a:p>
        </p:txBody>
      </p:sp>
      <p:sp>
        <p:nvSpPr>
          <p:cNvPr id="5" name="Ellipse 4"/>
          <p:cNvSpPr/>
          <p:nvPr/>
        </p:nvSpPr>
        <p:spPr>
          <a:xfrm>
            <a:off x="85725" y="905600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/>
              <a:t>4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11559" y="2362944"/>
            <a:ext cx="8220075" cy="3000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Get-UninstallApp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| 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Get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-Member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11559" y="3399602"/>
            <a:ext cx="8220075" cy="5078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Get-UninstallApp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| 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Where-Object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–Property 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DisplayName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–like "*Microsoft*" | Select-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Object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–Property 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DisplayName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, 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DisplayVersion</a:t>
            </a:r>
            <a:endParaRPr lang="de-DE" sz="1350" dirty="0">
              <a:solidFill>
                <a:srgbClr val="92D05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11559" y="4725144"/>
            <a:ext cx="8220075" cy="5078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Get-UninstallApp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| 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Where-Object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–Property 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DisplayName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–like "*Microsoft*" | Select-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Object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–Property 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DisplayName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, 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DisplayVersion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| 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Sort-Object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–Property 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DisplayVersion</a:t>
            </a:r>
            <a:endParaRPr lang="de-DE" sz="1350" dirty="0">
              <a:solidFill>
                <a:srgbClr val="92D05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11558" y="5949280"/>
            <a:ext cx="8220075" cy="71558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Get-UninstallApp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| 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Where-Object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–Property 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DisplayName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–like "*Microsoft*" | Select-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Object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–Property 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DisplayName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, 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DisplayVersion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| 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Sort-Object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 –Property {[Version]$_.</a:t>
            </a:r>
            <a:r>
              <a:rPr lang="de-DE" sz="1350" dirty="0" err="1">
                <a:solidFill>
                  <a:srgbClr val="92D050"/>
                </a:solidFill>
                <a:latin typeface="Consolas" panose="020B0609020204030204" pitchFamily="49" charset="0"/>
              </a:rPr>
              <a:t>DisplayVersion</a:t>
            </a:r>
            <a:r>
              <a:rPr lang="de-DE" sz="1350" dirty="0">
                <a:solidFill>
                  <a:srgbClr val="92D05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58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noch zu sagen wäre…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Weitere Informationen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89230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Know-how zur </a:t>
            </a:r>
            <a:r>
              <a:rPr lang="de-DE" sz="2800" dirty="0" err="1"/>
              <a:t>PowerShell</a:t>
            </a: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Die offizielle Microsoft-Dokumentation unter docs.microsoft.com/powershell</a:t>
            </a:r>
          </a:p>
          <a:p>
            <a:r>
              <a:rPr lang="de-DE" sz="2400" dirty="0"/>
              <a:t>TechNet Script Gallery</a:t>
            </a:r>
          </a:p>
          <a:p>
            <a:r>
              <a:rPr lang="de-DE" sz="2400" dirty="0" err="1"/>
              <a:t>PowerShell</a:t>
            </a:r>
            <a:r>
              <a:rPr lang="de-DE" sz="2400" dirty="0"/>
              <a:t> Gallery</a:t>
            </a:r>
          </a:p>
          <a:p>
            <a:r>
              <a:rPr lang="de-DE" sz="2400" dirty="0"/>
              <a:t>Immer noch </a:t>
            </a:r>
            <a:r>
              <a:rPr lang="de-DE" sz="2400" dirty="0" smtClean="0"/>
              <a:t>Klassiker</a:t>
            </a:r>
            <a:r>
              <a:rPr lang="de-DE" sz="2400" dirty="0"/>
              <a:t>: </a:t>
            </a:r>
            <a:r>
              <a:rPr lang="de-DE" sz="2400" i="1" dirty="0"/>
              <a:t>PowerShell Cookbook </a:t>
            </a:r>
            <a:r>
              <a:rPr lang="de-DE" sz="2400" dirty="0"/>
              <a:t>von </a:t>
            </a:r>
            <a:r>
              <a:rPr lang="de-DE" sz="2400" i="1" dirty="0"/>
              <a:t>Lee Holmes</a:t>
            </a:r>
            <a:r>
              <a:rPr lang="de-DE" sz="2400" dirty="0"/>
              <a:t> und </a:t>
            </a:r>
            <a:r>
              <a:rPr lang="de-DE" sz="2400" i="1" dirty="0"/>
              <a:t>PowerShell in Action </a:t>
            </a:r>
            <a:r>
              <a:rPr lang="de-DE" sz="2400" dirty="0"/>
              <a:t>von </a:t>
            </a:r>
            <a:r>
              <a:rPr lang="de-DE" sz="2400" i="1" dirty="0"/>
              <a:t>Bruce Payette</a:t>
            </a:r>
          </a:p>
          <a:p>
            <a:r>
              <a:rPr lang="de-DE" sz="2400" dirty="0"/>
              <a:t>Twitter (wenn einer der PowerShell-Gurus etwas Interessantes entdeckt hat, wird es oft getwittert)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115086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Zum Schluss…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Ich hoffe, dass Ihnen/Dir die Schulung etwas gebracht hat</a:t>
            </a:r>
          </a:p>
          <a:p>
            <a:r>
              <a:rPr lang="de-DE" sz="2400" dirty="0"/>
              <a:t>Wenn noch Fragen sind, einfach eine Mail an </a:t>
            </a:r>
            <a:r>
              <a:rPr lang="de-DE" sz="2400" dirty="0">
                <a:hlinkClick r:id="rId2"/>
              </a:rPr>
              <a:t>pm@activetraining.de</a:t>
            </a:r>
            <a:endParaRPr lang="de-DE" sz="2400" dirty="0"/>
          </a:p>
          <a:p>
            <a:r>
              <a:rPr lang="de-DE" sz="2400" dirty="0"/>
              <a:t>Alle Beispiele gibt es im </a:t>
            </a:r>
            <a:r>
              <a:rPr lang="de-DE" sz="2400" dirty="0" err="1"/>
              <a:t>GitHub-Repo</a:t>
            </a:r>
            <a:r>
              <a:rPr lang="de-DE" sz="2400" dirty="0"/>
              <a:t> (Adresse steht auf eine der ersten Folien)</a:t>
            </a:r>
          </a:p>
          <a:p>
            <a:r>
              <a:rPr lang="de-DE" sz="2400" dirty="0"/>
              <a:t>Nette Abwechslung: Der </a:t>
            </a:r>
            <a:r>
              <a:rPr lang="de-DE" sz="2400" dirty="0" err="1"/>
              <a:t>PowerShell</a:t>
            </a:r>
            <a:r>
              <a:rPr lang="de-DE" sz="2400" dirty="0"/>
              <a:t> Comic</a:t>
            </a:r>
            <a:br>
              <a:rPr lang="de-DE" sz="2400" dirty="0"/>
            </a:br>
            <a:r>
              <a:rPr lang="de-DE" sz="2400" dirty="0"/>
              <a:t>https://</a:t>
            </a:r>
            <a:r>
              <a:rPr lang="de-DE" sz="2400" dirty="0" err="1"/>
              <a:t>learn.microsoft.com</a:t>
            </a:r>
            <a:r>
              <a:rPr lang="de-DE" sz="2400" dirty="0"/>
              <a:t>/de-de/</a:t>
            </a:r>
            <a:r>
              <a:rPr lang="de-DE" sz="2400" dirty="0" err="1"/>
              <a:t>powershell</a:t>
            </a:r>
            <a:r>
              <a:rPr lang="de-DE" sz="2400" dirty="0"/>
              <a:t>/</a:t>
            </a:r>
            <a:r>
              <a:rPr lang="de-DE" sz="2400" dirty="0" err="1"/>
              <a:t>scripting</a:t>
            </a:r>
            <a:r>
              <a:rPr lang="de-DE" sz="2400" dirty="0"/>
              <a:t>/</a:t>
            </a:r>
            <a:r>
              <a:rPr lang="de-DE" sz="2400" dirty="0" err="1"/>
              <a:t>community</a:t>
            </a:r>
            <a:r>
              <a:rPr lang="de-DE" sz="2400" dirty="0"/>
              <a:t>/digital-art</a:t>
            </a:r>
          </a:p>
          <a:p>
            <a:r>
              <a:rPr lang="de-DE" sz="2400" dirty="0"/>
              <a:t>Vielen Dank für Ihre/Deine Teilnahme!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4365104"/>
            <a:ext cx="1950720" cy="1295400"/>
          </a:xfrm>
          <a:prstGeom prst="rect">
            <a:avLst/>
          </a:prstGeom>
          <a:effectLst>
            <a:glow rad="203200">
              <a:schemeClr val="accent1"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</p:pic>
      <p:cxnSp>
        <p:nvCxnSpPr>
          <p:cNvPr id="4" name="Gerade Verbindung mit Pfeil 3"/>
          <p:cNvCxnSpPr/>
          <p:nvPr/>
        </p:nvCxnSpPr>
        <p:spPr>
          <a:xfrm flipH="1">
            <a:off x="7992380" y="5416019"/>
            <a:ext cx="216024" cy="50405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7452320" y="5864326"/>
            <a:ext cx="10779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Jeffrey </a:t>
            </a:r>
            <a:r>
              <a:rPr lang="de-DE" sz="1200" dirty="0" err="1" smtClean="0"/>
              <a:t>Snover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1573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MS112 - PowerShell für Fortgeschrittene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331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Meine Empfehlung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de-DE" sz="2400" dirty="0" err="1" smtClean="0"/>
              <a:t>PowerShell</a:t>
            </a:r>
            <a:r>
              <a:rPr lang="de-DE" sz="2400" dirty="0" smtClean="0"/>
              <a:t> 7.x bietet viele nützliche Verbesserungen</a:t>
            </a:r>
          </a:p>
          <a:p>
            <a:r>
              <a:rPr lang="de-DE" sz="2400" dirty="0" smtClean="0"/>
              <a:t>Meine Favoriten sind u.a. der ?-</a:t>
            </a:r>
            <a:r>
              <a:rPr lang="de-DE" sz="2400" dirty="0"/>
              <a:t>Operator und </a:t>
            </a:r>
            <a:r>
              <a:rPr lang="de-DE" sz="2400" dirty="0" smtClean="0"/>
              <a:t>der </a:t>
            </a:r>
            <a:r>
              <a:rPr lang="de-DE" sz="2400" dirty="0"/>
              <a:t>–Parallel-Schalter bei </a:t>
            </a:r>
            <a:r>
              <a:rPr lang="de-DE" sz="2400" dirty="0" err="1" smtClean="0"/>
              <a:t>ForEach-Object</a:t>
            </a:r>
            <a:endParaRPr lang="de-DE" sz="2400" dirty="0" smtClean="0"/>
          </a:p>
          <a:p>
            <a:r>
              <a:rPr lang="de-DE" sz="2400" b="1" dirty="0" smtClean="0"/>
              <a:t>Wichtig</a:t>
            </a:r>
            <a:r>
              <a:rPr lang="de-DE" sz="2400" dirty="0" smtClean="0"/>
              <a:t>: Es gibt aber keinen Grund, die Windows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nicht mehr zu verwenden</a:t>
            </a:r>
            <a:endParaRPr lang="de-DE" sz="2400" dirty="0"/>
          </a:p>
          <a:p>
            <a:r>
              <a:rPr lang="de-DE" sz="2400" dirty="0" smtClean="0"/>
              <a:t>Windows </a:t>
            </a:r>
            <a:r>
              <a:rPr lang="de-DE" sz="2400" dirty="0"/>
              <a:t>PowerShell 5.1 und Powershell ISE wird es unter Windows immer geben (wie Cmd.exe und WSH</a:t>
            </a:r>
            <a:r>
              <a:rPr lang="de-DE" sz="2400" dirty="0" smtClean="0"/>
              <a:t>)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29316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Zusammenfassung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Seit Anfang 2018 gibt es </a:t>
            </a:r>
            <a:r>
              <a:rPr lang="de-DE" sz="2400" dirty="0" smtClean="0"/>
              <a:t>neben der Windows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5.1 auch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(Core)</a:t>
            </a:r>
            <a:endParaRPr lang="de-DE" sz="2400" dirty="0"/>
          </a:p>
          <a:p>
            <a:r>
              <a:rPr lang="de-DE" sz="2400" dirty="0" smtClean="0"/>
              <a:t>Die Windows </a:t>
            </a:r>
            <a:r>
              <a:rPr lang="de-DE" sz="2400" dirty="0"/>
              <a:t>PowerShell 5.1 </a:t>
            </a:r>
            <a:r>
              <a:rPr lang="de-DE" sz="2400" dirty="0" smtClean="0"/>
              <a:t>gibt es nur </a:t>
            </a:r>
            <a:r>
              <a:rPr lang="de-DE" sz="2400" dirty="0"/>
              <a:t>für Windows</a:t>
            </a:r>
          </a:p>
          <a:p>
            <a:r>
              <a:rPr lang="de-DE" sz="2400" dirty="0" err="1"/>
              <a:t>PowerShell</a:t>
            </a:r>
            <a:r>
              <a:rPr lang="de-DE" sz="2400" dirty="0"/>
              <a:t> </a:t>
            </a:r>
            <a:r>
              <a:rPr lang="de-DE" sz="2400" dirty="0" smtClean="0"/>
              <a:t>7.x (Core</a:t>
            </a:r>
            <a:r>
              <a:rPr lang="de-DE" sz="2400" dirty="0"/>
              <a:t>) </a:t>
            </a:r>
            <a:r>
              <a:rPr lang="de-DE" sz="2400" dirty="0" smtClean="0"/>
              <a:t>gibt es für </a:t>
            </a:r>
            <a:r>
              <a:rPr lang="de-DE" sz="2400" dirty="0"/>
              <a:t>alle Plattformen</a:t>
            </a:r>
          </a:p>
          <a:p>
            <a:r>
              <a:rPr lang="de-DE" sz="2400" dirty="0" smtClean="0"/>
              <a:t>Windows </a:t>
            </a:r>
            <a:r>
              <a:rPr lang="de-DE" sz="2400" dirty="0" err="1"/>
              <a:t>PowerShell</a:t>
            </a:r>
            <a:r>
              <a:rPr lang="de-DE" sz="2400" dirty="0"/>
              <a:t> </a:t>
            </a:r>
            <a:r>
              <a:rPr lang="de-DE" sz="2400" dirty="0" smtClean="0"/>
              <a:t>und ISE werden nicht </a:t>
            </a:r>
            <a:r>
              <a:rPr lang="de-DE" sz="2400" dirty="0"/>
              <a:t>weiterentwickelt</a:t>
            </a:r>
          </a:p>
          <a:p>
            <a:r>
              <a:rPr lang="de-DE" sz="2400" dirty="0" smtClean="0"/>
              <a:t>Windows </a:t>
            </a:r>
            <a:r>
              <a:rPr lang="de-DE" sz="2400" dirty="0"/>
              <a:t>PowerShell und </a:t>
            </a:r>
            <a:r>
              <a:rPr lang="de-DE" sz="2400" dirty="0" err="1"/>
              <a:t>PowerShell</a:t>
            </a:r>
            <a:r>
              <a:rPr lang="de-DE" sz="2400" dirty="0"/>
              <a:t> </a:t>
            </a:r>
            <a:r>
              <a:rPr lang="de-DE" sz="2400" dirty="0" smtClean="0"/>
              <a:t>7.x </a:t>
            </a:r>
            <a:r>
              <a:rPr lang="de-DE" sz="2400" dirty="0"/>
              <a:t>sind unter Windows zu &gt;98% kompatibel (nur eine Schätzung, aber es sollte in etwa passen</a:t>
            </a:r>
            <a:r>
              <a:rPr lang="de-DE" sz="2400" dirty="0">
                <a:sym typeface="Wingdings" panose="05000000000000000000" pitchFamily="2" charset="2"/>
              </a:rPr>
              <a:t>)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315352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Themen für Tag 2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272928"/>
              </p:ext>
            </p:extLst>
          </p:nvPr>
        </p:nvGraphicFramePr>
        <p:xfrm>
          <a:off x="683568" y="1736814"/>
          <a:ext cx="8208911" cy="2340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8071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Lektion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Thema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aseline="0" dirty="0"/>
                        <a:t>Umgang mit Objekten und Typen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Hashtables</a:t>
                      </a:r>
                      <a:r>
                        <a:rPr lang="de-DE" sz="1400" dirty="0" smtClean="0"/>
                        <a:t> (mit praktischen</a:t>
                      </a:r>
                      <a:r>
                        <a:rPr lang="de-DE" sz="1400" baseline="0" dirty="0" smtClean="0"/>
                        <a:t> Beispielen)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Skripte und Module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Aus Skripte</a:t>
                      </a:r>
                      <a:r>
                        <a:rPr lang="de-DE" sz="1400" baseline="0" dirty="0"/>
                        <a:t> werden Tools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Übungen für</a:t>
                      </a:r>
                      <a:r>
                        <a:rPr lang="de-DE" sz="1400" baseline="0" dirty="0"/>
                        <a:t> den 2. Tag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1867531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Lektion 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PowerShell ISE oder Visual Studio Code?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222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Die Themen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Der aktuelle Stand der PowerShell ISE</a:t>
            </a:r>
          </a:p>
          <a:p>
            <a:r>
              <a:rPr lang="de-DE" sz="2400" dirty="0"/>
              <a:t>Vorteile von Visual Studio Code</a:t>
            </a:r>
          </a:p>
          <a:p>
            <a:r>
              <a:rPr lang="de-DE" sz="2400" dirty="0"/>
              <a:t>Wann sollte man Visual Code nicht verwenden?</a:t>
            </a:r>
          </a:p>
          <a:p>
            <a:r>
              <a:rPr lang="de-DE" sz="2400" dirty="0"/>
              <a:t>Kurze Einführung in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370186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Der aktuelle Stand der PowerShell ISE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Windows PowerShell 5.1 und PowerShell ISE werden nicht weiterentwickelt</a:t>
            </a:r>
          </a:p>
          <a:p>
            <a:r>
              <a:rPr lang="de-DE" sz="2800" dirty="0"/>
              <a:t>Es spricht aber nichts dagegen, die ISE weiter zu verwenden</a:t>
            </a:r>
          </a:p>
          <a:p>
            <a:r>
              <a:rPr lang="de-DE" sz="2800" dirty="0"/>
              <a:t>Guter Allround-Editor, mit dem man immer ans Ziel kommt</a:t>
            </a:r>
          </a:p>
        </p:txBody>
      </p:sp>
    </p:spTree>
    <p:extLst>
      <p:ext uri="{BB962C8B-B14F-4D97-AF65-F5344CB8AC3E}">
        <p14:creationId xmlns:p14="http://schemas.microsoft.com/office/powerpoint/2010/main" val="275935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Vorteile von Visual Studio Code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Vielseitiger Allround-Editor für alle Plattformen</a:t>
            </a:r>
          </a:p>
          <a:p>
            <a:r>
              <a:rPr lang="de-DE" sz="2400" dirty="0"/>
              <a:t>Klassisches Open Source-Projekt</a:t>
            </a:r>
          </a:p>
          <a:p>
            <a:r>
              <a:rPr lang="de-DE" sz="2400" dirty="0"/>
              <a:t>Modular, performant, sehr nah an den Wünschen der Anwender</a:t>
            </a:r>
          </a:p>
          <a:p>
            <a:r>
              <a:rPr lang="de-DE" sz="2400" dirty="0"/>
              <a:t>Wird von Microsoft entwickelt, aber nicht in Redmond (sondern in Zürich)</a:t>
            </a:r>
          </a:p>
          <a:p>
            <a:r>
              <a:rPr lang="de-DE" sz="2400" dirty="0"/>
              <a:t>Vorbilder sind VIM, Atom etc.</a:t>
            </a:r>
          </a:p>
          <a:p>
            <a:r>
              <a:rPr lang="de-DE" sz="2400" dirty="0"/>
              <a:t>Nicht zu verwechseln mit dem großen Visual Studio, das es nur für Windows gibt</a:t>
            </a:r>
          </a:p>
        </p:txBody>
      </p:sp>
    </p:spTree>
    <p:extLst>
      <p:ext uri="{BB962C8B-B14F-4D97-AF65-F5344CB8AC3E}">
        <p14:creationId xmlns:p14="http://schemas.microsoft.com/office/powerpoint/2010/main" val="393889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Visual Studio Code und PowerShell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28800"/>
            <a:ext cx="8153400" cy="4495800"/>
          </a:xfrm>
        </p:spPr>
        <p:txBody>
          <a:bodyPr/>
          <a:lstStyle/>
          <a:p>
            <a:r>
              <a:rPr lang="de-DE" sz="2400" dirty="0"/>
              <a:t>Die PowerShell Extension macht aus Visual Studio Code eine hervorrangende PowerShell ISE</a:t>
            </a:r>
          </a:p>
          <a:p>
            <a:r>
              <a:rPr lang="de-DE" sz="2400" dirty="0"/>
              <a:t>Komfortabler Debugger mit Variablenanzeige</a:t>
            </a:r>
          </a:p>
          <a:p>
            <a:r>
              <a:rPr lang="de-DE" sz="2400" dirty="0"/>
              <a:t>Zahlreiche Eingabehilfen (u.a. Analyse der Eingabe durch den PSScriptAnalyzer)</a:t>
            </a:r>
          </a:p>
          <a:p>
            <a:r>
              <a:rPr lang="de-DE" sz="2400" dirty="0"/>
              <a:t>Klare Optik</a:t>
            </a:r>
          </a:p>
          <a:p>
            <a:r>
              <a:rPr lang="de-DE" sz="2400" dirty="0"/>
              <a:t>Die PowerShell Extension wird laufend weiterentwickelt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149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2648" y="260648"/>
            <a:ext cx="8153400" cy="818677"/>
          </a:xfrm>
        </p:spPr>
        <p:txBody>
          <a:bodyPr/>
          <a:lstStyle/>
          <a:p>
            <a:r>
              <a:rPr lang="de-DE" sz="2800" dirty="0"/>
              <a:t>Wann sollte man Visual Code nicht verwenden?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de-DE" sz="2400" dirty="0"/>
              <a:t>Visual Studio Code kommt nicht für alle PowerShell-Anwender in Frage</a:t>
            </a:r>
          </a:p>
          <a:p>
            <a:r>
              <a:rPr lang="de-DE" sz="2400" dirty="0"/>
              <a:t>Es setzt entweder die Bereitschaft zur Einarbeitung oder eine Vertrautheit mit einem Allround-Editor voraus</a:t>
            </a:r>
          </a:p>
          <a:p>
            <a:r>
              <a:rPr lang="de-DE" sz="2400" dirty="0"/>
              <a:t>Grundsätzlich einfacher Umgang, aber es gibt Besonderheiten (z.B. die Konfigurationseinstellungen oder das umfangreiche Menü)</a:t>
            </a:r>
          </a:p>
          <a:p>
            <a:r>
              <a:rPr lang="de-DE" sz="2400" dirty="0"/>
              <a:t>Wer das Gefühl hat, nicht produktiv arbeiten zu können, bleibt einfach bei der ISE</a:t>
            </a:r>
          </a:p>
          <a:p>
            <a:r>
              <a:rPr lang="de-DE" sz="2400" dirty="0"/>
              <a:t>Das </a:t>
            </a:r>
            <a:r>
              <a:rPr lang="de-DE" sz="2400" dirty="0" err="1"/>
              <a:t>Look&amp;Feel</a:t>
            </a:r>
            <a:r>
              <a:rPr lang="de-DE" sz="2400" dirty="0"/>
              <a:t> </a:t>
            </a:r>
            <a:r>
              <a:rPr lang="de-DE" sz="2400" dirty="0" smtClean="0"/>
              <a:t>inkl. </a:t>
            </a:r>
            <a:r>
              <a:rPr lang="de-DE" sz="2400" dirty="0" err="1" smtClean="0"/>
              <a:t>Tastaturshortcuts</a:t>
            </a:r>
            <a:r>
              <a:rPr lang="de-DE" sz="2400" dirty="0" smtClean="0"/>
              <a:t> der </a:t>
            </a:r>
            <a:r>
              <a:rPr lang="de-DE" sz="2400" dirty="0"/>
              <a:t>ISE gibt es auch für VS Code</a:t>
            </a:r>
          </a:p>
        </p:txBody>
      </p:sp>
    </p:spTree>
    <p:extLst>
      <p:ext uri="{BB962C8B-B14F-4D97-AF65-F5344CB8AC3E}">
        <p14:creationId xmlns:p14="http://schemas.microsoft.com/office/powerpoint/2010/main" val="219008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2648" y="260648"/>
            <a:ext cx="8153400" cy="818677"/>
          </a:xfrm>
        </p:spPr>
        <p:txBody>
          <a:bodyPr/>
          <a:lstStyle/>
          <a:p>
            <a:r>
              <a:rPr lang="de-DE" sz="2800" dirty="0" smtClean="0"/>
              <a:t>Visual Studio Code einrichten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6" name="Ellipse 5"/>
          <p:cNvSpPr/>
          <p:nvPr/>
        </p:nvSpPr>
        <p:spPr>
          <a:xfrm>
            <a:off x="609600" y="2060848"/>
            <a:ext cx="578024" cy="50405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403648" y="2060848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Visual Studio Code installieren</a:t>
            </a:r>
            <a:endParaRPr lang="de-DE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609600" y="2907321"/>
            <a:ext cx="578024" cy="504056"/>
          </a:xfrm>
          <a:prstGeom prst="ellipse">
            <a:avLst/>
          </a:prstGeom>
          <a:solidFill>
            <a:srgbClr val="3BFF2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403648" y="2907321"/>
            <a:ext cx="454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PowerShell</a:t>
            </a:r>
            <a:r>
              <a:rPr lang="de-DE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Extension installieren</a:t>
            </a:r>
            <a:endParaRPr lang="de-DE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582115" y="3772305"/>
            <a:ext cx="578024" cy="504056"/>
          </a:xfrm>
          <a:prstGeom prst="ellipse">
            <a:avLst/>
          </a:prstGeom>
          <a:solidFill>
            <a:srgbClr val="FFC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1376163" y="3772305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Git</a:t>
            </a:r>
            <a:r>
              <a:rPr lang="de-DE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  <a:r>
              <a:rPr lang="de-DE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Windows installieren</a:t>
            </a:r>
            <a:endParaRPr lang="de-DE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582115" y="4744722"/>
            <a:ext cx="578024" cy="504056"/>
          </a:xfrm>
          <a:prstGeom prst="ellipse">
            <a:avLst/>
          </a:prstGeom>
          <a:solidFill>
            <a:srgbClr val="7030A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376163" y="4744722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PoshKurs</a:t>
            </a:r>
            <a:r>
              <a:rPr lang="de-DE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Repo</a:t>
            </a:r>
            <a:r>
              <a:rPr lang="de-DE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öffnen</a:t>
            </a:r>
            <a:endParaRPr lang="de-DE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591475" y="5600301"/>
            <a:ext cx="578024" cy="504056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385523" y="5600301"/>
            <a:ext cx="395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Skripte ausführen/debuggen</a:t>
            </a:r>
            <a:endParaRPr lang="de-DE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93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Kurze Einführung in Visual Studio Code (1)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Vieles ist (natürlich) selbsterklärend</a:t>
            </a:r>
          </a:p>
          <a:p>
            <a:r>
              <a:rPr lang="de-DE" sz="2400" dirty="0"/>
              <a:t>Zuerst muss die </a:t>
            </a:r>
            <a:r>
              <a:rPr lang="de-DE" sz="2400" dirty="0" err="1"/>
              <a:t>PowerShell</a:t>
            </a:r>
            <a:r>
              <a:rPr lang="de-DE" sz="2400" dirty="0"/>
              <a:t> Extension installiert werden</a:t>
            </a:r>
          </a:p>
          <a:p>
            <a:r>
              <a:rPr lang="de-DE" sz="2400" b="1" dirty="0"/>
              <a:t>Wichtig</a:t>
            </a:r>
            <a:r>
              <a:rPr lang="de-DE" sz="2400" dirty="0"/>
              <a:t>: Damit etwas „passiert“, muss eine Ps1-Datei gespeichert werden</a:t>
            </a:r>
          </a:p>
          <a:p>
            <a:r>
              <a:rPr lang="de-DE" sz="2400" dirty="0" smtClean="0"/>
              <a:t>Empfehlung</a:t>
            </a:r>
            <a:r>
              <a:rPr lang="de-DE" sz="2400" dirty="0"/>
              <a:t>: Zuerst das Verzeichnis öffnen, in dem die Ps1-Datei gespeichert werden soll bzw. in dem sich bereits </a:t>
            </a:r>
            <a:r>
              <a:rPr lang="de-DE" sz="2400" dirty="0" smtClean="0"/>
              <a:t>Ps1-Dateien </a:t>
            </a:r>
            <a:r>
              <a:rPr lang="de-DE" sz="2400" dirty="0"/>
              <a:t>befinden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48228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Kurze Einführung in Visual Studio Code (2)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Meine Empfehlung – etwas Zeit nehmen, um sich mit </a:t>
            </a:r>
            <a:r>
              <a:rPr lang="de-DE" sz="2400" dirty="0"/>
              <a:t>den wichtigsten Einstellungen vertraut </a:t>
            </a:r>
            <a:r>
              <a:rPr lang="de-DE" sz="2400" dirty="0" smtClean="0"/>
              <a:t>zu machen</a:t>
            </a:r>
          </a:p>
          <a:p>
            <a:r>
              <a:rPr lang="de-DE" sz="2400" dirty="0" smtClean="0"/>
              <a:t>Layout </a:t>
            </a:r>
            <a:r>
              <a:rPr lang="de-DE" sz="2400" dirty="0"/>
              <a:t>und Schriftart auswählen</a:t>
            </a:r>
          </a:p>
          <a:p>
            <a:r>
              <a:rPr lang="de-DE" sz="2400" dirty="0"/>
              <a:t>Aktionsleiste am linken Rand kennenlernen</a:t>
            </a:r>
          </a:p>
          <a:p>
            <a:r>
              <a:rPr lang="de-DE" sz="2400" dirty="0"/>
              <a:t>Verzeichnis mit den Übungsbeispielen öffnen und einzelne Skripte </a:t>
            </a:r>
            <a:r>
              <a:rPr lang="de-DE" sz="2400" dirty="0" smtClean="0"/>
              <a:t>ausführen</a:t>
            </a:r>
          </a:p>
          <a:p>
            <a:r>
              <a:rPr lang="de-DE" sz="2400" dirty="0" smtClean="0"/>
              <a:t>Debugger ausprobieren</a:t>
            </a:r>
          </a:p>
          <a:p>
            <a:r>
              <a:rPr lang="de-DE" sz="2400" dirty="0" err="1" smtClean="0"/>
              <a:t>PowerShell</a:t>
            </a:r>
            <a:r>
              <a:rPr lang="de-DE" sz="2400" dirty="0" smtClean="0"/>
              <a:t>-Session beenden und neu starten</a:t>
            </a:r>
          </a:p>
          <a:p>
            <a:r>
              <a:rPr lang="de-DE" sz="2400" dirty="0" smtClean="0"/>
              <a:t>Repository (z.B. </a:t>
            </a:r>
            <a:r>
              <a:rPr lang="de-DE" sz="2400" dirty="0" err="1" smtClean="0"/>
              <a:t>GitHub</a:t>
            </a:r>
            <a:r>
              <a:rPr lang="de-DE" sz="2400" dirty="0" smtClean="0"/>
              <a:t>) direkt öffnen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76284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Die Rolle der Einstellungen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de-DE" sz="2400" b="1" dirty="0" err="1"/>
              <a:t>Settings.json</a:t>
            </a:r>
            <a:r>
              <a:rPr lang="de-DE" sz="2400" dirty="0"/>
              <a:t> für die Einstellungen zu VS Code und seinen Erweiterungen</a:t>
            </a:r>
          </a:p>
          <a:p>
            <a:pPr lvl="1"/>
            <a:r>
              <a:rPr lang="de-DE" sz="2000" dirty="0"/>
              <a:t>Einstellungen pro Benutzer/Arbeitsbereich</a:t>
            </a:r>
          </a:p>
          <a:p>
            <a:pPr lvl="1"/>
            <a:r>
              <a:rPr lang="de-DE" sz="2000" dirty="0"/>
              <a:t>Aufruf über </a:t>
            </a:r>
            <a:r>
              <a:rPr lang="de-DE" sz="2000" dirty="0" err="1"/>
              <a:t>Datei|Einstellungen</a:t>
            </a:r>
            <a:endParaRPr lang="de-DE" sz="2000" dirty="0"/>
          </a:p>
          <a:p>
            <a:pPr lvl="1"/>
            <a:r>
              <a:rPr lang="de-DE" sz="2000" dirty="0"/>
              <a:t>Einstellungen per Default über die GUI oder direkt in </a:t>
            </a:r>
            <a:r>
              <a:rPr lang="de-DE" sz="2000" dirty="0" err="1"/>
              <a:t>Settings.json</a:t>
            </a:r>
            <a:endParaRPr lang="de-DE" sz="2000" dirty="0"/>
          </a:p>
          <a:p>
            <a:r>
              <a:rPr lang="de-DE" sz="2400" b="1" dirty="0" err="1"/>
              <a:t>Launch.json</a:t>
            </a:r>
            <a:r>
              <a:rPr lang="de-DE" sz="2400" dirty="0"/>
              <a:t> ist optional</a:t>
            </a:r>
          </a:p>
          <a:p>
            <a:pPr lvl="1"/>
            <a:r>
              <a:rPr lang="de-DE" sz="2000" dirty="0"/>
              <a:t>Legt fest, was nach dem Drücken von [F5] passiert</a:t>
            </a:r>
          </a:p>
          <a:p>
            <a:pPr lvl="1"/>
            <a:r>
              <a:rPr lang="de-DE" sz="2000" dirty="0"/>
              <a:t>Wird u.a. für Befehlszeilenargumente benötigt</a:t>
            </a:r>
          </a:p>
        </p:txBody>
      </p:sp>
    </p:spTree>
    <p:extLst>
      <p:ext uri="{BB962C8B-B14F-4D97-AF65-F5344CB8AC3E}">
        <p14:creationId xmlns:p14="http://schemas.microsoft.com/office/powerpoint/2010/main" val="2613571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Themen für Tag 3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479751"/>
              </p:ext>
            </p:extLst>
          </p:nvPr>
        </p:nvGraphicFramePr>
        <p:xfrm>
          <a:off x="683568" y="1700808"/>
          <a:ext cx="8208911" cy="2730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8071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Lektion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Thema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PowerShell-Skripte</a:t>
                      </a:r>
                      <a:r>
                        <a:rPr lang="de-DE" sz="1400" baseline="0" dirty="0"/>
                        <a:t> debuggen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Klassen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.Net</a:t>
                      </a:r>
                      <a:r>
                        <a:rPr lang="de-DE" sz="1400" baseline="0" dirty="0"/>
                        <a:t> Funktionalität nutzen (optional)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/>
                        <a:t>Regeln für gute Skripte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Tipps für die Praxis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Übungen für den 3. Tag (optional)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662237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Skripte per </a:t>
            </a:r>
            <a:r>
              <a:rPr lang="de-DE" sz="2800" dirty="0" err="1"/>
              <a:t>PowerShell</a:t>
            </a:r>
            <a:r>
              <a:rPr lang="de-DE" sz="2800" dirty="0"/>
              <a:t> 7 ausführen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Standardmäßig ist in VS Code die Windows </a:t>
            </a:r>
            <a:r>
              <a:rPr lang="de-DE" sz="2400" dirty="0" err="1"/>
              <a:t>PowerShell</a:t>
            </a:r>
            <a:r>
              <a:rPr lang="de-DE" sz="2400" dirty="0"/>
              <a:t> als Default-Shell eingestellt</a:t>
            </a:r>
          </a:p>
          <a:p>
            <a:r>
              <a:rPr lang="de-DE" sz="2400" dirty="0"/>
              <a:t>Es spielt keine Rolle, welche </a:t>
            </a:r>
            <a:r>
              <a:rPr lang="de-DE" sz="2400" dirty="0" err="1"/>
              <a:t>PowerShell</a:t>
            </a:r>
            <a:r>
              <a:rPr lang="de-DE" sz="2400" dirty="0"/>
              <a:t> im Terminalfenster ausgewählt wurde</a:t>
            </a:r>
          </a:p>
          <a:p>
            <a:r>
              <a:rPr lang="de-DE" sz="2400" dirty="0"/>
              <a:t>Änderung in Einstellungen bzw. </a:t>
            </a:r>
            <a:r>
              <a:rPr lang="de-DE" sz="2400" dirty="0" err="1"/>
              <a:t>Settings.json</a:t>
            </a:r>
            <a:endParaRPr lang="de-DE" sz="2400" dirty="0"/>
          </a:p>
        </p:txBody>
      </p:sp>
      <p:sp>
        <p:nvSpPr>
          <p:cNvPr id="5" name="Textfeld 4"/>
          <p:cNvSpPr txBox="1"/>
          <p:nvPr/>
        </p:nvSpPr>
        <p:spPr>
          <a:xfrm>
            <a:off x="971600" y="5061199"/>
            <a:ext cx="5400600" cy="8840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powershell.powerShellAdditionalExePaths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exePath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"C:\\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Files\\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\\7\\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pwsh.exe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versionName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7.x"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717032"/>
            <a:ext cx="4968552" cy="981567"/>
          </a:xfrm>
          <a:prstGeom prst="rect">
            <a:avLst/>
          </a:prstGeom>
        </p:spPr>
      </p:pic>
      <p:sp>
        <p:nvSpPr>
          <p:cNvPr id="7" name="Pfeil nach unten 6"/>
          <p:cNvSpPr/>
          <p:nvPr/>
        </p:nvSpPr>
        <p:spPr>
          <a:xfrm>
            <a:off x="2987824" y="4728972"/>
            <a:ext cx="197768" cy="288032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3275856" y="4725144"/>
            <a:ext cx="198695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200" dirty="0"/>
              <a:t>z.B. am Ende von </a:t>
            </a:r>
            <a:r>
              <a:rPr lang="de-DE" sz="1200" dirty="0" err="1"/>
              <a:t>Settings.json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491880" y="5877272"/>
            <a:ext cx="5400600" cy="3300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powershell.powerShellDefaultVersion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7.x",</a:t>
            </a:r>
          </a:p>
        </p:txBody>
      </p:sp>
      <p:sp>
        <p:nvSpPr>
          <p:cNvPr id="11" name="Plus 10"/>
          <p:cNvSpPr/>
          <p:nvPr/>
        </p:nvSpPr>
        <p:spPr>
          <a:xfrm>
            <a:off x="2915816" y="5878427"/>
            <a:ext cx="522312" cy="435145"/>
          </a:xfrm>
          <a:prstGeom prst="mathPlus">
            <a:avLst/>
          </a:prstGeom>
          <a:solidFill>
            <a:srgbClr val="FFC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83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Tipp: Windows Terminal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Muss separat installiert werden (z.B. über den App Store)</a:t>
            </a:r>
          </a:p>
          <a:p>
            <a:r>
              <a:rPr lang="de-DE" sz="2400" dirty="0"/>
              <a:t>Ermöglicht das Ausführen beliebiger Shells in eigenen Registern</a:t>
            </a:r>
          </a:p>
          <a:p>
            <a:r>
              <a:rPr lang="de-DE" sz="2400" dirty="0"/>
              <a:t>Sehr praktisch, wenn z.B. Windows </a:t>
            </a:r>
            <a:r>
              <a:rPr lang="de-DE" sz="2400" dirty="0" err="1"/>
              <a:t>PowerShell</a:t>
            </a:r>
            <a:r>
              <a:rPr lang="de-DE" sz="2400" dirty="0"/>
              <a:t> und </a:t>
            </a:r>
            <a:r>
              <a:rPr lang="de-DE" sz="2400" dirty="0" err="1"/>
              <a:t>PowerShell</a:t>
            </a:r>
            <a:r>
              <a:rPr lang="de-DE" sz="2400" dirty="0"/>
              <a:t> </a:t>
            </a:r>
            <a:r>
              <a:rPr lang="de-DE" sz="2400" dirty="0" smtClean="0"/>
              <a:t>7.x </a:t>
            </a:r>
            <a:r>
              <a:rPr lang="de-DE" sz="2400" dirty="0"/>
              <a:t>oder z.B. </a:t>
            </a:r>
            <a:r>
              <a:rPr lang="de-DE" sz="2400" dirty="0" err="1"/>
              <a:t>Bash</a:t>
            </a:r>
            <a:r>
              <a:rPr lang="de-DE" sz="2400" dirty="0"/>
              <a:t> zusammen betrieben werden sollen</a:t>
            </a:r>
          </a:p>
          <a:p>
            <a:r>
              <a:rPr lang="de-DE" sz="2400" dirty="0"/>
              <a:t>Moderne Optik, viele Extras</a:t>
            </a:r>
          </a:p>
          <a:p>
            <a:r>
              <a:rPr lang="de-DE" sz="2400" dirty="0"/>
              <a:t>Meine Empfehlung für den </a:t>
            </a:r>
            <a:r>
              <a:rPr lang="de-DE" sz="2400" dirty="0" err="1"/>
              <a:t>PowerShell</a:t>
            </a:r>
            <a:r>
              <a:rPr lang="de-DE" sz="2400" dirty="0"/>
              <a:t>-Alltag</a:t>
            </a:r>
          </a:p>
          <a:p>
            <a:r>
              <a:rPr lang="de-DE" sz="2400" dirty="0" smtClean="0"/>
              <a:t>Für </a:t>
            </a:r>
            <a:r>
              <a:rPr lang="de-DE" sz="2400" dirty="0"/>
              <a:t>die Schulung </a:t>
            </a:r>
            <a:r>
              <a:rPr lang="de-DE" sz="2400" dirty="0" smtClean="0"/>
              <a:t>kommt die klassische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-Konsole zum Einsatz</a:t>
            </a:r>
            <a:endParaRPr lang="de-DE" sz="2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4876064"/>
            <a:ext cx="3096344" cy="1340257"/>
          </a:xfrm>
          <a:prstGeom prst="rect">
            <a:avLst/>
          </a:prstGeom>
        </p:spPr>
      </p:pic>
      <p:sp>
        <p:nvSpPr>
          <p:cNvPr id="7" name="Pfeil nach unten 6"/>
          <p:cNvSpPr/>
          <p:nvPr/>
        </p:nvSpPr>
        <p:spPr>
          <a:xfrm rot="18536436">
            <a:off x="4023822" y="4664158"/>
            <a:ext cx="216024" cy="360040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67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Tipp: Oh-</a:t>
            </a:r>
            <a:r>
              <a:rPr lang="de-DE" dirty="0" err="1" smtClean="0"/>
              <a:t>My</a:t>
            </a:r>
            <a:r>
              <a:rPr lang="de-DE" dirty="0" smtClean="0"/>
              <a:t>-</a:t>
            </a:r>
            <a:r>
              <a:rPr lang="de-DE" dirty="0" err="1" smtClean="0"/>
              <a:t>Posh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MS112 -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972816"/>
          </a:xfrm>
        </p:spPr>
        <p:txBody>
          <a:bodyPr>
            <a:normAutofit fontScale="92500" lnSpcReduction="10000"/>
          </a:bodyPr>
          <a:lstStyle/>
          <a:p>
            <a:r>
              <a:rPr lang="de-DE" sz="2400" dirty="0" smtClean="0"/>
              <a:t>Ausgefallene Erweiterung für Windows Terminal</a:t>
            </a:r>
          </a:p>
          <a:p>
            <a:r>
              <a:rPr lang="de-DE" sz="2400" dirty="0" smtClean="0"/>
              <a:t>Bunte Prompts</a:t>
            </a:r>
          </a:p>
          <a:p>
            <a:r>
              <a:rPr lang="de-DE" sz="2400" dirty="0" smtClean="0"/>
              <a:t>Funktioniert mit jeder Shell (u.a. Windows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und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7)</a:t>
            </a:r>
          </a:p>
          <a:p>
            <a:r>
              <a:rPr lang="de-DE" sz="2400" dirty="0"/>
              <a:t>https://</a:t>
            </a:r>
            <a:r>
              <a:rPr lang="de-DE" sz="2400" dirty="0" err="1"/>
              <a:t>ohmyposh.dev</a:t>
            </a:r>
            <a:r>
              <a:rPr lang="de-DE" sz="2400" dirty="0"/>
              <a:t>/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933056"/>
            <a:ext cx="6372200" cy="200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84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Zusammenfassung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PowerShell ISE ist ein sehr guter Allround-Editor</a:t>
            </a:r>
          </a:p>
          <a:p>
            <a:r>
              <a:rPr lang="de-DE" sz="2400" dirty="0"/>
              <a:t>Visual Studio Code mit PowerShell Extension für die etwas gehobenen Ansprüche und für andere Plattformen</a:t>
            </a:r>
          </a:p>
          <a:p>
            <a:r>
              <a:rPr lang="de-DE" sz="2400" dirty="0"/>
              <a:t>Die große Stärken von VS Code sind der hervorragende Editor und die unzähligen </a:t>
            </a:r>
            <a:r>
              <a:rPr lang="de-DE" sz="2400" dirty="0" smtClean="0"/>
              <a:t>Erweiterungen</a:t>
            </a:r>
            <a:endParaRPr lang="de-DE" sz="2400" dirty="0"/>
          </a:p>
          <a:p>
            <a:r>
              <a:rPr lang="de-DE" sz="2400" dirty="0"/>
              <a:t>Visual Studio </a:t>
            </a:r>
            <a:r>
              <a:rPr lang="de-DE" sz="2400" dirty="0" smtClean="0"/>
              <a:t>Code bietet </a:t>
            </a:r>
            <a:r>
              <a:rPr lang="de-DE" sz="2400" dirty="0"/>
              <a:t>u.a. einen direkten Zugang in das </a:t>
            </a:r>
            <a:r>
              <a:rPr lang="de-DE" sz="2400" dirty="0" err="1" smtClean="0"/>
              <a:t>Azure</a:t>
            </a:r>
            <a:r>
              <a:rPr lang="de-DE" sz="2400" dirty="0" smtClean="0"/>
              <a:t>-Portal oder per SSH in andere Server-Umgebungen und natürlich Copilot-Integration!</a:t>
            </a:r>
            <a:endParaRPr lang="de-DE" sz="2400" dirty="0"/>
          </a:p>
          <a:p>
            <a:r>
              <a:rPr lang="de-DE" sz="2400" dirty="0"/>
              <a:t>Für das gleichzeitige Ausführen mehrerer Shells ist Windows Terminal sehr praktisch</a:t>
            </a:r>
          </a:p>
        </p:txBody>
      </p:sp>
    </p:spTree>
    <p:extLst>
      <p:ext uri="{BB962C8B-B14F-4D97-AF65-F5344CB8AC3E}">
        <p14:creationId xmlns:p14="http://schemas.microsoft.com/office/powerpoint/2010/main" val="100313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Lektion 3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baseline="0" dirty="0"/>
              <a:t>Die Pipeline und das Prinzip der Parameterbindung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656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Themen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Die Rolle der Pipeline</a:t>
            </a:r>
          </a:p>
          <a:p>
            <a:r>
              <a:rPr lang="de-DE" sz="2400" dirty="0"/>
              <a:t>Was waren noch einmal Objekte?</a:t>
            </a:r>
          </a:p>
          <a:p>
            <a:r>
              <a:rPr lang="de-DE" sz="2400" dirty="0" smtClean="0"/>
              <a:t>Der [Pipeline]-Parameter</a:t>
            </a:r>
            <a:endParaRPr lang="de-DE" sz="2400" dirty="0"/>
          </a:p>
          <a:p>
            <a:r>
              <a:rPr lang="de-DE" sz="2400" dirty="0" smtClean="0"/>
              <a:t>Pipeline-Objekte zählen</a:t>
            </a:r>
            <a:endParaRPr lang="de-DE" sz="2400" dirty="0"/>
          </a:p>
          <a:p>
            <a:r>
              <a:rPr lang="de-DE" sz="2400" dirty="0"/>
              <a:t>Das Prinzip der Parameterbindung</a:t>
            </a:r>
          </a:p>
          <a:p>
            <a:r>
              <a:rPr lang="de-DE" sz="2400" dirty="0"/>
              <a:t>Parameterbindung per Name einer Eigenschaft</a:t>
            </a:r>
          </a:p>
          <a:p>
            <a:r>
              <a:rPr lang="de-DE" sz="2400" dirty="0"/>
              <a:t>Parameterbindung per Wert</a:t>
            </a:r>
          </a:p>
          <a:p>
            <a:r>
              <a:rPr lang="de-DE" sz="2400" dirty="0"/>
              <a:t>Die Parameterbindung sichtbar machen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204685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Rolle der Pipeline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612648" y="1556792"/>
            <a:ext cx="8153400" cy="4495800"/>
          </a:xfrm>
        </p:spPr>
        <p:txBody>
          <a:bodyPr>
            <a:noAutofit/>
          </a:bodyPr>
          <a:lstStyle/>
          <a:p>
            <a:r>
              <a:rPr lang="de-DE" sz="2400" dirty="0"/>
              <a:t>Die Pipeline verbindet die Ausgabe eines </a:t>
            </a:r>
            <a:r>
              <a:rPr lang="de-DE" sz="2400" dirty="0" err="1"/>
              <a:t>Cmdlets</a:t>
            </a:r>
            <a:r>
              <a:rPr lang="de-DE" sz="2400" dirty="0"/>
              <a:t> mit einem oder mehreren Parametern eines zweiten </a:t>
            </a:r>
            <a:r>
              <a:rPr lang="de-DE" sz="2400" dirty="0" err="1"/>
              <a:t>Cmdlets</a:t>
            </a:r>
            <a:endParaRPr lang="de-DE" sz="2400" dirty="0"/>
          </a:p>
          <a:p>
            <a:r>
              <a:rPr lang="de-DE" sz="2400" dirty="0"/>
              <a:t>Die Pipeline wird pro Befehlsausführung angelegt</a:t>
            </a:r>
          </a:p>
          <a:p>
            <a:r>
              <a:rPr lang="de-DE" sz="2400" dirty="0"/>
              <a:t>Die Abarbeitung der Pipeline verläuft immer in drei Schritten:</a:t>
            </a:r>
          </a:p>
          <a:p>
            <a:pPr lvl="1"/>
            <a:r>
              <a:rPr lang="de-DE" sz="2000" dirty="0"/>
              <a:t>Begin – wird am Anfang der Pipeline-Verarbeitung einmal ausgeführt</a:t>
            </a:r>
          </a:p>
          <a:p>
            <a:pPr lvl="1"/>
            <a:r>
              <a:rPr lang="de-DE" sz="2000" dirty="0" err="1"/>
              <a:t>Process</a:t>
            </a:r>
            <a:r>
              <a:rPr lang="de-DE" sz="2000" dirty="0"/>
              <a:t> – wird pro Objekt, das in die Pipeline gelegt wird, einmal ausgeführt</a:t>
            </a:r>
          </a:p>
          <a:p>
            <a:pPr lvl="1"/>
            <a:r>
              <a:rPr lang="de-DE" sz="2000" dirty="0"/>
              <a:t>End – wird am Ende der Pipeline-Verarbeitung ausgeführt</a:t>
            </a:r>
          </a:p>
          <a:p>
            <a:endParaRPr lang="de-DE" sz="280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388483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Pipeline-Verarbeitung (1)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567425" y="3448362"/>
            <a:ext cx="2088232" cy="4320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Get-Process</a:t>
            </a:r>
            <a:endParaRPr lang="de-DE" dirty="0"/>
          </a:p>
        </p:txBody>
      </p:sp>
      <p:cxnSp>
        <p:nvCxnSpPr>
          <p:cNvPr id="7" name="Gerade Verbindung 6"/>
          <p:cNvCxnSpPr/>
          <p:nvPr/>
        </p:nvCxnSpPr>
        <p:spPr>
          <a:xfrm>
            <a:off x="2843808" y="3176972"/>
            <a:ext cx="0" cy="792088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bgerundetes Rechteck 7"/>
          <p:cNvSpPr/>
          <p:nvPr/>
        </p:nvSpPr>
        <p:spPr>
          <a:xfrm>
            <a:off x="3563888" y="3447002"/>
            <a:ext cx="2088232" cy="4320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Where-Object</a:t>
            </a:r>
            <a:endParaRPr lang="de-DE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6156176" y="3242463"/>
            <a:ext cx="0" cy="792088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bgerundetes Rechteck 9"/>
          <p:cNvSpPr/>
          <p:nvPr/>
        </p:nvSpPr>
        <p:spPr>
          <a:xfrm>
            <a:off x="6660232" y="3447002"/>
            <a:ext cx="2088232" cy="4320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Sort-Object</a:t>
            </a:r>
            <a:endParaRPr lang="de-DE" dirty="0"/>
          </a:p>
        </p:txBody>
      </p:sp>
      <p:sp>
        <p:nvSpPr>
          <p:cNvPr id="11" name="Geschweifte Klammer links 10"/>
          <p:cNvSpPr/>
          <p:nvPr/>
        </p:nvSpPr>
        <p:spPr>
          <a:xfrm>
            <a:off x="3203848" y="3176972"/>
            <a:ext cx="144016" cy="972108"/>
          </a:xfrm>
          <a:prstGeom prst="lef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3059832" y="2780928"/>
            <a:ext cx="739305" cy="2769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Process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3" name="Geschweifte Klammer rechts 12"/>
          <p:cNvSpPr/>
          <p:nvPr/>
        </p:nvSpPr>
        <p:spPr>
          <a:xfrm>
            <a:off x="5796136" y="3176972"/>
            <a:ext cx="144016" cy="972108"/>
          </a:xfrm>
          <a:prstGeom prst="righ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links 13"/>
          <p:cNvSpPr/>
          <p:nvPr/>
        </p:nvSpPr>
        <p:spPr>
          <a:xfrm>
            <a:off x="6444208" y="3176972"/>
            <a:ext cx="216024" cy="972108"/>
          </a:xfrm>
          <a:prstGeom prst="lef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Geschweifte Klammer rechts 14"/>
          <p:cNvSpPr/>
          <p:nvPr/>
        </p:nvSpPr>
        <p:spPr>
          <a:xfrm>
            <a:off x="8820472" y="3119482"/>
            <a:ext cx="216024" cy="1029598"/>
          </a:xfrm>
          <a:prstGeom prst="righ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>
            <a:off x="6516216" y="2780928"/>
            <a:ext cx="739305" cy="2769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Process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682268" y="4458598"/>
            <a:ext cx="383438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$_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3707904" y="5322694"/>
            <a:ext cx="681597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$Input</a:t>
            </a:r>
          </a:p>
        </p:txBody>
      </p:sp>
      <p:sp>
        <p:nvSpPr>
          <p:cNvPr id="19" name="Geschweifte Klammer rechts 18"/>
          <p:cNvSpPr/>
          <p:nvPr/>
        </p:nvSpPr>
        <p:spPr>
          <a:xfrm>
            <a:off x="4716016" y="4458598"/>
            <a:ext cx="504056" cy="1130642"/>
          </a:xfrm>
          <a:prstGeom prst="righ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/>
          <p:cNvSpPr txBox="1"/>
          <p:nvPr/>
        </p:nvSpPr>
        <p:spPr>
          <a:xfrm>
            <a:off x="5364088" y="4827120"/>
            <a:ext cx="2733491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Pipeline-Inhalt (immer 1 Objekt)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707904" y="4890646"/>
            <a:ext cx="872355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$</a:t>
            </a:r>
            <a:r>
              <a:rPr lang="de-DE" sz="1400" dirty="0" err="1">
                <a:solidFill>
                  <a:schemeClr val="bg1"/>
                </a:solidFill>
              </a:rPr>
              <a:t>PSItem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22" name="Inhaltsplatzhalter 2"/>
          <p:cNvSpPr>
            <a:spLocks noGrp="1"/>
          </p:cNvSpPr>
          <p:nvPr>
            <p:ph sz="quarter" idx="1"/>
          </p:nvPr>
        </p:nvSpPr>
        <p:spPr>
          <a:xfrm>
            <a:off x="612648" y="1556792"/>
            <a:ext cx="8153400" cy="841787"/>
          </a:xfrm>
        </p:spPr>
        <p:txBody>
          <a:bodyPr>
            <a:noAutofit/>
          </a:bodyPr>
          <a:lstStyle/>
          <a:p>
            <a:r>
              <a:rPr lang="de-DE" sz="2400" dirty="0" smtClean="0"/>
              <a:t>Am wichtigsten ist der </a:t>
            </a:r>
            <a:r>
              <a:rPr lang="de-DE" sz="2400" dirty="0" err="1" smtClean="0"/>
              <a:t>Process</a:t>
            </a:r>
            <a:r>
              <a:rPr lang="de-DE" sz="2400" dirty="0" smtClean="0"/>
              <a:t>-Block</a:t>
            </a:r>
          </a:p>
          <a:p>
            <a:r>
              <a:rPr lang="de-DE" sz="2400" dirty="0" smtClean="0"/>
              <a:t>Über $_ wird der aktuelle Inhalt der Pipeline angesprochen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69798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Pipeline-Verarbeitung (2)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604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Am Beispiel des </a:t>
            </a:r>
            <a:r>
              <a:rPr lang="de-DE" sz="2400" dirty="0" err="1"/>
              <a:t>ForEach-Object-Cmdlets</a:t>
            </a:r>
            <a:endParaRPr lang="de-DE" sz="2400" dirty="0"/>
          </a:p>
        </p:txBody>
      </p:sp>
      <p:sp>
        <p:nvSpPr>
          <p:cNvPr id="4" name="Textfeld 3"/>
          <p:cNvSpPr txBox="1"/>
          <p:nvPr/>
        </p:nvSpPr>
        <p:spPr>
          <a:xfrm>
            <a:off x="467544" y="2420888"/>
            <a:ext cx="8064896" cy="7917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4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Get-ChildItem</a:t>
            </a:r>
            <a:r>
              <a:rPr lang="de-DE" sz="14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-Path 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C:\Windows\*.ini | 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ForEach-Object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-Begin { "Pipeline-Verarbeitung beginnt..." </a:t>
            </a:r>
            <a:r>
              <a:rPr lang="de-DE" sz="14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-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"Pipeline-Inhalt: </a:t>
            </a:r>
            <a:r>
              <a:rPr lang="de-DE" sz="14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$_" 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de-DE" sz="14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-End 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"Pipeline-Verarbeitung fertig..." } </a:t>
            </a: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372200" y="2973139"/>
            <a:ext cx="0" cy="648072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5796136" y="3681159"/>
            <a:ext cx="1319643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Pipeline-Inhalt</a:t>
            </a:r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417941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2648" y="206152"/>
            <a:ext cx="8153400" cy="990600"/>
          </a:xfrm>
        </p:spPr>
        <p:txBody>
          <a:bodyPr>
            <a:normAutofit/>
          </a:bodyPr>
          <a:lstStyle/>
          <a:p>
            <a:r>
              <a:rPr lang="de-DE" sz="2800" dirty="0"/>
              <a:t>Der </a:t>
            </a:r>
            <a:r>
              <a:rPr lang="de-DE" sz="2800" dirty="0" err="1"/>
              <a:t>PipelineVariable</a:t>
            </a:r>
            <a:r>
              <a:rPr lang="de-DE" sz="2800" dirty="0"/>
              <a:t>-Parameter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4421088"/>
          </a:xfrm>
        </p:spPr>
        <p:txBody>
          <a:bodyPr>
            <a:noAutofit/>
          </a:bodyPr>
          <a:lstStyle/>
          <a:p>
            <a:r>
              <a:rPr lang="de-DE" sz="2400" dirty="0"/>
              <a:t>Allgemeiner Parameter (es gibt ihn daher bei jedem </a:t>
            </a:r>
            <a:r>
              <a:rPr lang="de-DE" sz="2400" dirty="0" err="1"/>
              <a:t>Cmdlet</a:t>
            </a:r>
            <a:r>
              <a:rPr lang="de-DE" sz="2400" dirty="0" smtClean="0"/>
              <a:t>)</a:t>
            </a:r>
          </a:p>
          <a:p>
            <a:r>
              <a:rPr lang="de-DE" sz="2400" dirty="0" smtClean="0"/>
              <a:t>Kam mit der Version 4.0 dazu</a:t>
            </a:r>
            <a:endParaRPr lang="de-DE" sz="2400" dirty="0"/>
          </a:p>
          <a:p>
            <a:r>
              <a:rPr lang="de-DE" sz="2400" dirty="0"/>
              <a:t>Erlaubt es, den Inhalt der Pipeline in einer Variablen abzulegen, um sie zu einem späteren Zeitpunkt </a:t>
            </a:r>
            <a:r>
              <a:rPr lang="de-DE" sz="2400" b="1" dirty="0"/>
              <a:t>während</a:t>
            </a:r>
            <a:r>
              <a:rPr lang="de-DE" sz="2400" dirty="0"/>
              <a:t> der Pipeline-Verarbeitung erneut ansprechen zu können</a:t>
            </a:r>
          </a:p>
          <a:p>
            <a:r>
              <a:rPr lang="de-DE" sz="2400" dirty="0" smtClean="0"/>
              <a:t>Wird selten benutzt, ist aber praktisch (z.B. beim Select-String-</a:t>
            </a:r>
            <a:r>
              <a:rPr lang="de-DE" sz="2400" dirty="0" err="1" smtClean="0"/>
              <a:t>Cmdlet</a:t>
            </a:r>
            <a:r>
              <a:rPr lang="de-DE" sz="2400" dirty="0" smtClean="0"/>
              <a:t>)</a:t>
            </a:r>
            <a:endParaRPr lang="de-DE" sz="2400" dirty="0"/>
          </a:p>
          <a:p>
            <a:r>
              <a:rPr lang="de-DE" sz="2400" dirty="0"/>
              <a:t>Erspart ein </a:t>
            </a:r>
            <a:r>
              <a:rPr lang="de-DE" sz="2400" dirty="0" smtClean="0"/>
              <a:t>weiteres </a:t>
            </a:r>
            <a:r>
              <a:rPr lang="de-DE" sz="2400" dirty="0" err="1" smtClean="0"/>
              <a:t>ForEach-Object-Cmdlet</a:t>
            </a:r>
            <a:r>
              <a:rPr lang="de-DE" sz="2400" dirty="0" smtClean="0"/>
              <a:t> für das Abarbeiten der Pipeline</a:t>
            </a:r>
            <a:endParaRPr lang="de-DE" sz="2400" dirty="0"/>
          </a:p>
          <a:p>
            <a:r>
              <a:rPr lang="de-DE" sz="2400" dirty="0"/>
              <a:t>Funktioniert nur mit „Streaming-</a:t>
            </a:r>
            <a:r>
              <a:rPr lang="de-DE" sz="2400" dirty="0" err="1"/>
              <a:t>Commands</a:t>
            </a:r>
            <a:r>
              <a:rPr lang="de-DE" sz="2400" dirty="0" smtClean="0"/>
              <a:t>“, die keine Objekte „sammeln“ </a:t>
            </a:r>
            <a:r>
              <a:rPr lang="de-DE" sz="2400" dirty="0"/>
              <a:t>(also nicht mit Group-Object, Sort-Object usw.)</a:t>
            </a: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128784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Optionale Themen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45830"/>
              </p:ext>
            </p:extLst>
          </p:nvPr>
        </p:nvGraphicFramePr>
        <p:xfrm>
          <a:off x="683568" y="1700808"/>
          <a:ext cx="8208911" cy="2340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8071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Lektion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Thema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3+X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Module und Skripte mit Pester testen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3+X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PowerShell-Remoting</a:t>
                      </a:r>
                      <a:r>
                        <a:rPr lang="de-DE" sz="1400" baseline="0" dirty="0"/>
                        <a:t> mit SSH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3+X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Secrets</a:t>
                      </a:r>
                      <a:r>
                        <a:rPr lang="de-DE" sz="1400" dirty="0"/>
                        <a:t> verwalten</a:t>
                      </a:r>
                      <a:r>
                        <a:rPr lang="de-DE" sz="1400" baseline="0" dirty="0"/>
                        <a:t> mit dem </a:t>
                      </a:r>
                      <a:r>
                        <a:rPr lang="de-DE" sz="1400" baseline="0" dirty="0" err="1"/>
                        <a:t>SecretManagement</a:t>
                      </a:r>
                      <a:r>
                        <a:rPr lang="de-DE" sz="1400" baseline="0" dirty="0"/>
                        <a:t>-Modul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3+X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Was ist neu bei </a:t>
                      </a:r>
                      <a:r>
                        <a:rPr lang="de-DE" sz="1400" dirty="0" err="1"/>
                        <a:t>PowerShell</a:t>
                      </a:r>
                      <a:r>
                        <a:rPr lang="de-DE" sz="1400" baseline="0" dirty="0"/>
                        <a:t> Version 7.x?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X5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3+X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aseline="0" dirty="0"/>
                        <a:t>Spezialfälle aus der Praxis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14361828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Ein Beispiel für PipelineVariable-Parameter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83568" y="1766140"/>
            <a:ext cx="8153400" cy="1468760"/>
          </a:xfrm>
        </p:spPr>
        <p:txBody>
          <a:bodyPr>
            <a:normAutofit fontScale="77500" lnSpcReduction="20000"/>
          </a:bodyPr>
          <a:lstStyle/>
          <a:p>
            <a:r>
              <a:rPr lang="de-DE" sz="2400" dirty="0"/>
              <a:t>Verzeichnisse ausgeben, auf die ein Benutzerkonto Vollzugriff besitzt, das kein Administratorkonto ist</a:t>
            </a:r>
          </a:p>
          <a:p>
            <a:r>
              <a:rPr lang="de-DE" sz="2400" dirty="0"/>
              <a:t>Die Objekte, die </a:t>
            </a:r>
            <a:r>
              <a:rPr lang="de-DE" sz="2400" dirty="0" err="1"/>
              <a:t>Get-ChildItem</a:t>
            </a:r>
            <a:r>
              <a:rPr lang="de-DE" sz="2400" dirty="0"/>
              <a:t> liefert, werden in der Variablen </a:t>
            </a:r>
            <a:r>
              <a:rPr lang="de-DE" sz="2400" i="1" dirty="0"/>
              <a:t>File</a:t>
            </a:r>
            <a:r>
              <a:rPr lang="de-DE" sz="2400" dirty="0"/>
              <a:t> abgelegt, damit sie „später“ (bei </a:t>
            </a:r>
            <a:r>
              <a:rPr lang="de-DE" sz="2400" i="1" dirty="0"/>
              <a:t>Select-</a:t>
            </a:r>
            <a:r>
              <a:rPr lang="de-DE" sz="2400" i="1" dirty="0" err="1"/>
              <a:t>Object</a:t>
            </a:r>
            <a:r>
              <a:rPr lang="de-DE" sz="2400" dirty="0"/>
              <a:t>) noch zur Verfügung stehen</a:t>
            </a:r>
          </a:p>
          <a:p>
            <a:r>
              <a:rPr lang="de-DE" sz="2400" b="1" dirty="0"/>
              <a:t>Vorteil</a:t>
            </a:r>
            <a:r>
              <a:rPr lang="de-DE" sz="2400" dirty="0"/>
              <a:t>:  Kein angehängtes </a:t>
            </a:r>
            <a:r>
              <a:rPr lang="de-DE" sz="2400" i="1" dirty="0" err="1"/>
              <a:t>ForEach-Object</a:t>
            </a:r>
            <a:r>
              <a:rPr lang="de-DE" sz="2400" i="1" dirty="0"/>
              <a:t> </a:t>
            </a:r>
            <a:r>
              <a:rPr lang="de-DE" sz="2400" dirty="0"/>
              <a:t>erforderlich, kürzere Befehlskette</a:t>
            </a:r>
            <a:endParaRPr lang="de-DE" sz="2600" dirty="0"/>
          </a:p>
        </p:txBody>
      </p:sp>
      <p:sp>
        <p:nvSpPr>
          <p:cNvPr id="6" name="Textfeld 5"/>
          <p:cNvSpPr txBox="1"/>
          <p:nvPr/>
        </p:nvSpPr>
        <p:spPr>
          <a:xfrm>
            <a:off x="681231" y="3449960"/>
            <a:ext cx="8064896" cy="16535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TB03_PipelineVariableBeispiel.ps1</a:t>
            </a:r>
            <a:b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4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Get-ChildItem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de-DE" sz="1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C:\ -</a:t>
            </a:r>
            <a:r>
              <a:rPr lang="de-DE" sz="1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ErrorAction</a:t>
            </a:r>
            <a:r>
              <a:rPr lang="de-DE" sz="1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Ignore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de-DE" sz="1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Directory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de-DE" sz="1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PipelineVariable</a:t>
            </a:r>
            <a:r>
              <a:rPr lang="de-DE" sz="1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| </a:t>
            </a:r>
            <a:r>
              <a:rPr lang="de-DE" sz="1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-ACL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</a:t>
            </a:r>
            <a:b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Select-</a:t>
            </a:r>
            <a:r>
              <a:rPr lang="de-DE" sz="1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de-DE" sz="1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ExpandProperty</a:t>
            </a:r>
            <a:r>
              <a:rPr lang="de-DE" sz="1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Access | </a:t>
            </a:r>
            <a:r>
              <a:rPr lang="de-DE" sz="1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Where-Object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$_.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FileSystemRights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`</a:t>
            </a:r>
            <a:b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-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FullControl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-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$_.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IdentityReference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notmatch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"Administratoren"} | </a:t>
            </a:r>
            <a:b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Select-</a:t>
            </a:r>
            <a:r>
              <a:rPr lang="de-DE" sz="1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de-DE" sz="1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IdentityReference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@{n="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Path";e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={$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File.FullName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}}</a:t>
            </a:r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8316416" y="4149080"/>
            <a:ext cx="0" cy="1152128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6807794" y="5338673"/>
            <a:ext cx="2019193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Nur der Name (ohne $)</a:t>
            </a:r>
          </a:p>
        </p:txBody>
      </p:sp>
      <p:cxnSp>
        <p:nvCxnSpPr>
          <p:cNvPr id="9" name="Gerade Verbindung mit Pfeil 8"/>
          <p:cNvCxnSpPr/>
          <p:nvPr/>
        </p:nvCxnSpPr>
        <p:spPr>
          <a:xfrm>
            <a:off x="6300192" y="4581128"/>
            <a:ext cx="0" cy="1152128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5508104" y="5793439"/>
            <a:ext cx="2410326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Erneute Verwendung (mit $)</a:t>
            </a:r>
          </a:p>
        </p:txBody>
      </p:sp>
    </p:spTree>
    <p:extLst>
      <p:ext uri="{BB962C8B-B14F-4D97-AF65-F5344CB8AC3E}">
        <p14:creationId xmlns:p14="http://schemas.microsoft.com/office/powerpoint/2010/main" val="73564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Der OutVariable-Parameter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Der </a:t>
            </a:r>
            <a:r>
              <a:rPr lang="de-DE" sz="2000" dirty="0" err="1"/>
              <a:t>OutVariable</a:t>
            </a:r>
            <a:r>
              <a:rPr lang="de-DE" sz="2000" dirty="0"/>
              <a:t>-Parameter</a:t>
            </a:r>
          </a:p>
          <a:p>
            <a:r>
              <a:rPr lang="de-DE" sz="2000" dirty="0"/>
              <a:t>Überträgt die gesamte (!) Pipeline-Ausgabe in eine Variable</a:t>
            </a:r>
          </a:p>
          <a:p>
            <a:r>
              <a:rPr lang="de-DE" sz="2000" dirty="0"/>
              <a:t>Wie bei PipelineVariable wird nur der Name angegeben (also kein $)</a:t>
            </a:r>
          </a:p>
          <a:p>
            <a:r>
              <a:rPr lang="de-DE" sz="2000" dirty="0"/>
              <a:t>Im Unterschied zu PipelineVariable wird nicht der aktuelle Inhalt der Pipeline, sondern die gesamte Ausgabe abgelegt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27584" y="4457788"/>
            <a:ext cx="8064896" cy="8840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Get-Process | Where-Object WS -gt 100MB -OutVariable Proz100MB |</a:t>
            </a:r>
            <a:b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Stop-Process –WhatIf </a:t>
            </a:r>
          </a:p>
          <a:p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$Proz100MB</a:t>
            </a: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300192" y="4755807"/>
            <a:ext cx="0" cy="761425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5004048" y="5619208"/>
            <a:ext cx="2019193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Nur der Name (ohne $)</a:t>
            </a:r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5955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800" dirty="0"/>
              <a:t>Einzelne Objekte in der Pipeline auswählen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b="1" dirty="0"/>
              <a:t>Select-Object</a:t>
            </a:r>
            <a:r>
              <a:rPr lang="de-DE" sz="2400" dirty="0"/>
              <a:t> besitzt </a:t>
            </a:r>
            <a:r>
              <a:rPr lang="de-DE" sz="2400" dirty="0" smtClean="0"/>
              <a:t>mehrere Parameter</a:t>
            </a:r>
            <a:endParaRPr lang="de-DE" sz="2400" dirty="0"/>
          </a:p>
          <a:p>
            <a:pPr lvl="1"/>
            <a:r>
              <a:rPr lang="de-DE" sz="2000" b="1" dirty="0"/>
              <a:t>Index</a:t>
            </a:r>
            <a:r>
              <a:rPr lang="de-DE" sz="2000" dirty="0"/>
              <a:t> n – auf ein bestimmtes Objekt anhand seiner Reihenfolge zugreifen</a:t>
            </a:r>
          </a:p>
          <a:p>
            <a:pPr lvl="1"/>
            <a:r>
              <a:rPr lang="de-DE" sz="2000" b="1" dirty="0"/>
              <a:t>Skip</a:t>
            </a:r>
            <a:r>
              <a:rPr lang="de-DE" sz="2000" dirty="0"/>
              <a:t> n – die ersten n Elemente überspringen</a:t>
            </a:r>
          </a:p>
          <a:p>
            <a:pPr lvl="1"/>
            <a:r>
              <a:rPr lang="de-DE" sz="2000" b="1" dirty="0"/>
              <a:t>First</a:t>
            </a:r>
            <a:r>
              <a:rPr lang="de-DE" sz="2000" dirty="0"/>
              <a:t> n – die letzten Elemente zurückgeben</a:t>
            </a:r>
          </a:p>
          <a:p>
            <a:pPr lvl="1"/>
            <a:r>
              <a:rPr lang="de-DE" sz="2000" b="1" dirty="0"/>
              <a:t>Last</a:t>
            </a:r>
            <a:r>
              <a:rPr lang="de-DE" sz="2000" dirty="0"/>
              <a:t> n – die letzten Elemente zurückgeben</a:t>
            </a:r>
          </a:p>
          <a:p>
            <a:r>
              <a:rPr lang="de-DE" sz="2400" dirty="0"/>
              <a:t>Die Gesamtzahl aller Objekte erhält man z.B. über die </a:t>
            </a:r>
            <a:r>
              <a:rPr lang="de-DE" sz="2400" dirty="0" smtClean="0"/>
              <a:t>Count-Eigenschaft (runde Klammern)</a:t>
            </a:r>
            <a:endParaRPr lang="de-DE" sz="2400" dirty="0"/>
          </a:p>
        </p:txBody>
      </p:sp>
      <p:sp>
        <p:nvSpPr>
          <p:cNvPr id="4" name="Textfeld 3"/>
          <p:cNvSpPr txBox="1"/>
          <p:nvPr/>
        </p:nvSpPr>
        <p:spPr>
          <a:xfrm>
            <a:off x="683568" y="4838733"/>
            <a:ext cx="8064896" cy="3916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Get-Process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de-DE" sz="16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Where-Object</a:t>
            </a:r>
            <a:r>
              <a:rPr lang="de-DE" sz="16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WS -</a:t>
            </a:r>
            <a:r>
              <a:rPr lang="de-DE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gt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100MB).Count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683568" y="5383439"/>
            <a:ext cx="8064896" cy="6378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Get-Process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de-DE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Where-Object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WS -</a:t>
            </a:r>
            <a:r>
              <a:rPr lang="de-DE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gt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100MB -</a:t>
            </a:r>
            <a:r>
              <a:rPr lang="de-DE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OutVariable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Proz100MB</a:t>
            </a:r>
          </a:p>
          <a:p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@($Proz100MB).Count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377015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Was waren noch einmal die Objekte?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/>
          </a:bodyPr>
          <a:lstStyle/>
          <a:p>
            <a:r>
              <a:rPr lang="de-DE" sz="2400" dirty="0"/>
              <a:t>Ein Objekt fasst mehrere Informationen und Befehle für einen „Gegenstand“ (z.B. ein Prozess) zusammen und stellt diese über Members (Eigenschaften, Methoden usw.) zur Verfügung</a:t>
            </a:r>
          </a:p>
          <a:p>
            <a:r>
              <a:rPr lang="de-DE" sz="2400" dirty="0"/>
              <a:t>Über Objekte wird die Weiterverarbeitung von Abfragen vereinfacht, da die Detaildaten über Eigenschaften angesprochen werden</a:t>
            </a:r>
          </a:p>
          <a:p>
            <a:r>
              <a:rPr lang="de-DE" sz="2400" b="1" dirty="0"/>
              <a:t>Wichtig</a:t>
            </a:r>
            <a:r>
              <a:rPr lang="de-DE" sz="2400" dirty="0"/>
              <a:t>: Alle </a:t>
            </a:r>
            <a:r>
              <a:rPr lang="de-DE" sz="2400" dirty="0" err="1"/>
              <a:t>Get-Cmdlets</a:t>
            </a:r>
            <a:r>
              <a:rPr lang="de-DE" sz="2400" dirty="0"/>
              <a:t> geben Objekte zurück und keinen Text</a:t>
            </a:r>
          </a:p>
          <a:p>
            <a:r>
              <a:rPr lang="de-DE" sz="2400" b="1" dirty="0"/>
              <a:t>Tipp</a:t>
            </a:r>
            <a:r>
              <a:rPr lang="de-DE" sz="2400" dirty="0"/>
              <a:t>: Möchte man trotzdem Text, muss ein </a:t>
            </a:r>
            <a:r>
              <a:rPr lang="de-DE" sz="2400" b="1" dirty="0"/>
              <a:t>Out-String</a:t>
            </a:r>
            <a:r>
              <a:rPr lang="de-DE" sz="2400" dirty="0"/>
              <a:t> angehängt werden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181143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Kurz und knapp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Ein Objekt fasst alle Merkmale eines „Gegenstandes“ (Prozess, Verzeichnis, Benutzerkonto usw.) zusammen</a:t>
            </a:r>
          </a:p>
          <a:p>
            <a:r>
              <a:rPr lang="de-DE" sz="2400" dirty="0"/>
              <a:t>Jedes Merkmal besitzt einen eigenen Namen</a:t>
            </a:r>
          </a:p>
          <a:p>
            <a:r>
              <a:rPr lang="de-DE" sz="2400" dirty="0"/>
              <a:t>Zwischen dem Namen des Gegenstandes und dem Namen des Merkmals steht immer ein Punkt (oder Doppelpunkt)</a:t>
            </a:r>
          </a:p>
        </p:txBody>
      </p:sp>
    </p:spTree>
    <p:extLst>
      <p:ext uri="{BB962C8B-B14F-4D97-AF65-F5344CB8AC3E}">
        <p14:creationId xmlns:p14="http://schemas.microsoft.com/office/powerpoint/2010/main" val="54419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Objekte </a:t>
            </a:r>
            <a:r>
              <a:rPr lang="de-DE" sz="2800" dirty="0"/>
              <a:t>versus Text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495325"/>
            <a:ext cx="8229600" cy="4525963"/>
          </a:xfrm>
        </p:spPr>
        <p:txBody>
          <a:bodyPr>
            <a:normAutofit/>
          </a:bodyPr>
          <a:lstStyle/>
          <a:p>
            <a:r>
              <a:rPr lang="de-DE" sz="2400" dirty="0"/>
              <a:t>Objekte sind immer dann besser, wenn die Rückgabe eines </a:t>
            </a:r>
            <a:r>
              <a:rPr lang="de-DE" sz="2400" dirty="0" err="1"/>
              <a:t>Cmdlets</a:t>
            </a:r>
            <a:r>
              <a:rPr lang="de-DE" sz="2400" dirty="0"/>
              <a:t> weiterverarbeitet werden soll</a:t>
            </a:r>
          </a:p>
          <a:p>
            <a:pPr marL="0" indent="0">
              <a:buNone/>
            </a:pPr>
            <a:r>
              <a:rPr lang="de-DE" sz="2400" b="1" dirty="0"/>
              <a:t>Rückgabe als Text</a:t>
            </a:r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pPr marL="0" indent="0">
              <a:buNone/>
            </a:pPr>
            <a:r>
              <a:rPr lang="de-DE" sz="2400" b="1" dirty="0"/>
              <a:t>Rückgabe als Objekte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99592" y="2882904"/>
            <a:ext cx="1095863" cy="3608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Tasklist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2051720" y="3047940"/>
            <a:ext cx="504056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2699792" y="2827216"/>
            <a:ext cx="6279975" cy="9917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Abbildname                     PID Sitzungsname       Sitz.-Nr. Speichernutzung</a:t>
            </a:r>
          </a:p>
          <a:p>
            <a:r>
              <a:rPr lang="de-DE" sz="1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========================= ======== ================ =========== ===============</a:t>
            </a:r>
          </a:p>
          <a:p>
            <a:r>
              <a:rPr lang="de-DE" sz="1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 </a:t>
            </a:r>
            <a:r>
              <a:rPr lang="de-DE" sz="11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Idle</a:t>
            </a:r>
            <a:r>
              <a:rPr lang="de-DE" sz="1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</a:t>
            </a:r>
            <a:r>
              <a:rPr lang="de-DE" sz="1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0 Services                   0             4 K</a:t>
            </a:r>
          </a:p>
          <a:p>
            <a:r>
              <a:rPr lang="de-DE" sz="1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                           4 Services                   0           300 K</a:t>
            </a:r>
          </a:p>
          <a:p>
            <a:r>
              <a:rPr lang="de-DE" sz="1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smss.exe                       368 Services                   0           500 K</a:t>
            </a:r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5436096" y="3891016"/>
            <a:ext cx="0" cy="36004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5292080" y="4281024"/>
            <a:ext cx="2665204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Nur Text, muss zerlegt werden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02396" y="4814567"/>
            <a:ext cx="2785428" cy="5762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Get-Process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Sort-Object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-Property 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endParaRPr lang="de-DE" sz="14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Gerade Verbindung mit Pfeil 12"/>
          <p:cNvCxnSpPr/>
          <p:nvPr/>
        </p:nvCxnSpPr>
        <p:spPr>
          <a:xfrm>
            <a:off x="2970572" y="5064164"/>
            <a:ext cx="504056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3453955" y="4843440"/>
            <a:ext cx="5510533" cy="11610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Handles  NPM(K)    PM(K)      WS(K) VM(M)   CPU(s)     </a:t>
            </a:r>
            <a:r>
              <a:rPr lang="de-DE" sz="11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de-DE" sz="1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ProcessName</a:t>
            </a:r>
            <a:endParaRPr lang="de-DE" sz="11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-------  ------    -----      ----- -----   ------     -- -----------</a:t>
            </a:r>
          </a:p>
          <a:p>
            <a:r>
              <a:rPr lang="de-DE" sz="1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0       0        0          4     0               0 </a:t>
            </a:r>
            <a:r>
              <a:rPr lang="de-DE" sz="11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Idle</a:t>
            </a:r>
            <a:endParaRPr lang="de-DE" sz="11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3868       0     1020        300     5               4 System</a:t>
            </a:r>
          </a:p>
          <a:p>
            <a:r>
              <a:rPr lang="de-DE" sz="1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347      27    13184      12028   121             288 </a:t>
            </a:r>
            <a:r>
              <a:rPr lang="de-DE" sz="11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svchost</a:t>
            </a:r>
            <a:endParaRPr lang="de-DE" sz="11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44       2      248        500     4             368 </a:t>
            </a:r>
            <a:r>
              <a:rPr lang="de-DE" sz="11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smss</a:t>
            </a:r>
            <a:endParaRPr lang="de-DE" sz="11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6" name="Gerade Verbindung mit Pfeil 15"/>
          <p:cNvCxnSpPr>
            <a:stCxn id="12" idx="2"/>
          </p:cNvCxnSpPr>
          <p:nvPr/>
        </p:nvCxnSpPr>
        <p:spPr>
          <a:xfrm flipH="1">
            <a:off x="1407561" y="5390860"/>
            <a:ext cx="187549" cy="287803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1115616" y="5763224"/>
            <a:ext cx="1135939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Eigenschaft</a:t>
            </a:r>
          </a:p>
        </p:txBody>
      </p:sp>
      <p:sp>
        <p:nvSpPr>
          <p:cNvPr id="18" name="Ellipse 17"/>
          <p:cNvSpPr/>
          <p:nvPr/>
        </p:nvSpPr>
        <p:spPr>
          <a:xfrm>
            <a:off x="683568" y="5728793"/>
            <a:ext cx="288032" cy="339715"/>
          </a:xfrm>
          <a:prstGeom prst="ellipse">
            <a:avLst/>
          </a:prstGeom>
          <a:solidFill>
            <a:schemeClr val="tx2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9" name="Ellipse 18"/>
          <p:cNvSpPr/>
          <p:nvPr/>
        </p:nvSpPr>
        <p:spPr>
          <a:xfrm>
            <a:off x="8019758" y="4241413"/>
            <a:ext cx="288032" cy="33971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384111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Objekte und ihre Members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Objekte besitzen Members</a:t>
            </a:r>
          </a:p>
          <a:p>
            <a:r>
              <a:rPr lang="de-DE" sz="2400" dirty="0"/>
              <a:t>Members = Eigenschaften (Properties), Methoden (</a:t>
            </a:r>
            <a:r>
              <a:rPr lang="de-DE" sz="2400" dirty="0" err="1"/>
              <a:t>Methods</a:t>
            </a:r>
            <a:r>
              <a:rPr lang="de-DE" sz="2400" dirty="0"/>
              <a:t>), </a:t>
            </a:r>
            <a:r>
              <a:rPr lang="de-DE" sz="2400" dirty="0" err="1"/>
              <a:t>NoteProperty</a:t>
            </a:r>
            <a:r>
              <a:rPr lang="de-DE" sz="2400" dirty="0"/>
              <a:t>, </a:t>
            </a:r>
            <a:r>
              <a:rPr lang="de-DE" sz="2400" dirty="0" err="1"/>
              <a:t>ScriptProperty</a:t>
            </a:r>
            <a:r>
              <a:rPr lang="de-DE" sz="2400" dirty="0"/>
              <a:t>, </a:t>
            </a:r>
            <a:r>
              <a:rPr lang="de-DE" sz="2400" dirty="0" err="1"/>
              <a:t>PropertySet</a:t>
            </a:r>
            <a:r>
              <a:rPr lang="de-DE" sz="2400" dirty="0"/>
              <a:t> usw.</a:t>
            </a:r>
          </a:p>
          <a:p>
            <a:r>
              <a:rPr lang="de-DE" sz="2400" dirty="0"/>
              <a:t>Die Members eines Objekts erhält man per </a:t>
            </a:r>
            <a:r>
              <a:rPr lang="de-DE" sz="2400" dirty="0" err="1">
                <a:solidFill>
                  <a:srgbClr val="C00000"/>
                </a:solidFill>
              </a:rPr>
              <a:t>Get</a:t>
            </a:r>
            <a:r>
              <a:rPr lang="de-DE" sz="2400" dirty="0">
                <a:solidFill>
                  <a:srgbClr val="C00000"/>
                </a:solidFill>
              </a:rPr>
              <a:t>-Member</a:t>
            </a:r>
            <a:r>
              <a:rPr lang="de-DE" sz="2400" dirty="0"/>
              <a:t>-</a:t>
            </a:r>
            <a:r>
              <a:rPr lang="de-DE" sz="2400" dirty="0" err="1"/>
              <a:t>Cmdlet</a:t>
            </a:r>
            <a:endParaRPr lang="de-DE" sz="240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270638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Das Prinzip der Parameterbindung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484784"/>
            <a:ext cx="8229600" cy="4857403"/>
          </a:xfrm>
        </p:spPr>
        <p:txBody>
          <a:bodyPr>
            <a:normAutofit/>
          </a:bodyPr>
          <a:lstStyle/>
          <a:p>
            <a:r>
              <a:rPr lang="de-DE" sz="2400" dirty="0"/>
              <a:t>Parameterbindung bedeutet, dass ein Parameter seinen Wert von dem Objekt in der Pipeline enthält</a:t>
            </a:r>
          </a:p>
          <a:p>
            <a:r>
              <a:rPr lang="de-DE" sz="2400" dirty="0"/>
              <a:t>Es gibt zwei Sorten der Parameterbindung:</a:t>
            </a:r>
          </a:p>
          <a:p>
            <a:pPr lvl="1"/>
            <a:r>
              <a:rPr lang="de-DE" sz="2000" dirty="0"/>
              <a:t>Über den Namen der Eigenschaft des Objekts in der Pipeline (</a:t>
            </a:r>
            <a:r>
              <a:rPr lang="de-DE" sz="2000" b="1" dirty="0" err="1"/>
              <a:t>ByPropertyName</a:t>
            </a:r>
            <a:r>
              <a:rPr lang="de-DE" sz="2000" dirty="0"/>
              <a:t>)</a:t>
            </a:r>
          </a:p>
          <a:p>
            <a:pPr lvl="1"/>
            <a:r>
              <a:rPr lang="de-DE" sz="2000" dirty="0"/>
              <a:t>Über den Wert in der Pipeline (</a:t>
            </a:r>
            <a:r>
              <a:rPr lang="de-DE" sz="2000" b="1" dirty="0" err="1"/>
              <a:t>ByValue</a:t>
            </a:r>
            <a:r>
              <a:rPr lang="de-DE" sz="2000" dirty="0"/>
              <a:t>)</a:t>
            </a:r>
          </a:p>
          <a:p>
            <a:r>
              <a:rPr lang="de-DE" sz="2400" dirty="0"/>
              <a:t>Welche Sorten der Parameterbindung ein Parameter unterstützt, erfährt man aus der </a:t>
            </a:r>
            <a:r>
              <a:rPr lang="de-DE" sz="2400" dirty="0" err="1"/>
              <a:t>PowerShell</a:t>
            </a:r>
            <a:r>
              <a:rPr lang="de-DE" sz="2400" dirty="0"/>
              <a:t>-Hilfe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99602" y="4640420"/>
            <a:ext cx="4464486" cy="16689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100" dirty="0"/>
              <a:t> -Name &lt;String[]&gt;</a:t>
            </a:r>
          </a:p>
          <a:p>
            <a:r>
              <a:rPr lang="en-US" sz="1100" dirty="0"/>
              <a:t>    Specifies the service names for the service to be started.</a:t>
            </a:r>
          </a:p>
          <a:p>
            <a:r>
              <a:rPr lang="de-DE" sz="1100" dirty="0"/>
              <a:t>    </a:t>
            </a:r>
          </a:p>
          <a:p>
            <a:r>
              <a:rPr lang="de-DE" sz="1100" dirty="0"/>
              <a:t>   Erforderlich?                </a:t>
            </a:r>
            <a:r>
              <a:rPr lang="de-DE" sz="1100" dirty="0" err="1"/>
              <a:t>true</a:t>
            </a:r>
            <a:endParaRPr lang="de-DE" sz="1100" dirty="0"/>
          </a:p>
          <a:p>
            <a:r>
              <a:rPr lang="de-DE" sz="1100" dirty="0"/>
              <a:t>   Position?                      1</a:t>
            </a:r>
          </a:p>
          <a:p>
            <a:r>
              <a:rPr lang="de-DE" sz="1100" dirty="0"/>
              <a:t>   Standardwert                 </a:t>
            </a:r>
          </a:p>
          <a:p>
            <a:r>
              <a:rPr lang="de-DE" sz="1100" dirty="0"/>
              <a:t>   Pipelineeingaben </a:t>
            </a:r>
            <a:r>
              <a:rPr lang="de-DE" sz="1100" dirty="0" err="1"/>
              <a:t>akzeptieren?true</a:t>
            </a:r>
            <a:r>
              <a:rPr lang="de-DE" sz="1100" dirty="0"/>
              <a:t> (</a:t>
            </a:r>
            <a:r>
              <a:rPr lang="de-DE" sz="1100" dirty="0" err="1"/>
              <a:t>ByPropertyName</a:t>
            </a:r>
            <a:r>
              <a:rPr lang="de-DE" sz="1100" dirty="0"/>
              <a:t>, </a:t>
            </a:r>
            <a:r>
              <a:rPr lang="de-DE" sz="1100" dirty="0" err="1"/>
              <a:t>ByValue</a:t>
            </a:r>
            <a:r>
              <a:rPr lang="de-DE" sz="1100" dirty="0"/>
              <a:t>)</a:t>
            </a:r>
          </a:p>
          <a:p>
            <a:r>
              <a:rPr lang="de-DE" sz="1100" dirty="0"/>
              <a:t>   Platzhalterzeichen akzeptieren?  </a:t>
            </a:r>
            <a:r>
              <a:rPr lang="de-DE" sz="1100" dirty="0" err="1"/>
              <a:t>false</a:t>
            </a:r>
            <a:r>
              <a:rPr lang="de-DE" sz="1100" dirty="0"/>
              <a:t> </a:t>
            </a:r>
          </a:p>
          <a:p>
            <a:endParaRPr lang="de-DE" sz="11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231008" y="4932762"/>
            <a:ext cx="792088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6059005" y="4767726"/>
            <a:ext cx="1429224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Parametername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6048313" y="5621573"/>
            <a:ext cx="2556135" cy="51473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Art der Parameterbindung, die</a:t>
            </a:r>
          </a:p>
          <a:p>
            <a:r>
              <a:rPr lang="de-DE" dirty="0"/>
              <a:t>möglich ist</a:t>
            </a:r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cxnSp>
        <p:nvCxnSpPr>
          <p:cNvPr id="13" name="Gerade Verbindung mit Pfeil 12"/>
          <p:cNvCxnSpPr/>
          <p:nvPr/>
        </p:nvCxnSpPr>
        <p:spPr>
          <a:xfrm>
            <a:off x="5220072" y="5805264"/>
            <a:ext cx="792088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10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Parameterbindung per Name einer Eigenschaft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648072"/>
          </a:xfrm>
        </p:spPr>
        <p:txBody>
          <a:bodyPr>
            <a:normAutofit fontScale="92500" lnSpcReduction="20000"/>
          </a:bodyPr>
          <a:lstStyle/>
          <a:p>
            <a:r>
              <a:rPr lang="de-DE" sz="2400" dirty="0"/>
              <a:t>Der Name der Eigenschaft des Objekts in der Pipeline liefert den Wert für den Parameter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39552" y="2276872"/>
            <a:ext cx="7920880" cy="8840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en-US" sz="1600" dirty="0"/>
              <a:t>$</a:t>
            </a:r>
            <a:r>
              <a:rPr lang="en-US" sz="1600" dirty="0" err="1"/>
              <a:t>Datei</a:t>
            </a:r>
            <a:r>
              <a:rPr lang="en-US" sz="1600" dirty="0"/>
              <a:t> = New-Item -Path Test.dat -</a:t>
            </a:r>
            <a:r>
              <a:rPr lang="en-US" sz="1600" dirty="0" err="1"/>
              <a:t>ItemType</a:t>
            </a:r>
            <a:r>
              <a:rPr lang="en-US" sz="1600" dirty="0"/>
              <a:t> File</a:t>
            </a:r>
          </a:p>
          <a:p>
            <a:endParaRPr lang="de-DE" sz="1600" dirty="0"/>
          </a:p>
          <a:p>
            <a:r>
              <a:rPr lang="de-DE" sz="1600" dirty="0"/>
              <a:t>$Datei                                   |         Remove-Item -</a:t>
            </a:r>
            <a:r>
              <a:rPr lang="de-DE" sz="1600" dirty="0" err="1"/>
              <a:t>WhatIf</a:t>
            </a:r>
            <a:r>
              <a:rPr lang="de-DE" sz="1600" dirty="0"/>
              <a:t> </a:t>
            </a:r>
          </a:p>
        </p:txBody>
      </p:sp>
      <p:sp>
        <p:nvSpPr>
          <p:cNvPr id="5" name="Geschweifte Klammer rechts 4"/>
          <p:cNvSpPr/>
          <p:nvPr/>
        </p:nvSpPr>
        <p:spPr>
          <a:xfrm rot="5400000">
            <a:off x="1907704" y="3573016"/>
            <a:ext cx="648072" cy="2520280"/>
          </a:xfrm>
          <a:prstGeom prst="righ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611625" y="5229200"/>
            <a:ext cx="7560775" cy="51473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Die Bindung erfolgt über den Namen einer Eigenschaft, dessen Objekts, das sich in der Pipeline</a:t>
            </a:r>
          </a:p>
          <a:p>
            <a:r>
              <a:rPr lang="de-DE" dirty="0"/>
              <a:t>Befindet (in diesem Fall die </a:t>
            </a:r>
            <a:r>
              <a:rPr lang="de-DE" dirty="0" err="1"/>
              <a:t>PSPath</a:t>
            </a:r>
            <a:r>
              <a:rPr lang="de-DE" dirty="0"/>
              <a:t>-Eigenschaft von </a:t>
            </a:r>
            <a:r>
              <a:rPr lang="de-DE" dirty="0" err="1"/>
              <a:t>FileInfo</a:t>
            </a:r>
            <a:r>
              <a:rPr lang="de-DE" dirty="0"/>
              <a:t>)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11560" y="3429000"/>
            <a:ext cx="1152128" cy="10081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/>
              <a:t>FileInfo</a:t>
            </a:r>
            <a:r>
              <a:rPr lang="de-DE" dirty="0"/>
              <a:t>-Objekt</a:t>
            </a:r>
          </a:p>
        </p:txBody>
      </p:sp>
      <p:cxnSp>
        <p:nvCxnSpPr>
          <p:cNvPr id="9" name="Gerade Verbindung mit Pfeil 8"/>
          <p:cNvCxnSpPr/>
          <p:nvPr/>
        </p:nvCxnSpPr>
        <p:spPr>
          <a:xfrm>
            <a:off x="899592" y="3068960"/>
            <a:ext cx="0" cy="288032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>
            <a:off x="1763688" y="3645024"/>
            <a:ext cx="432048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2291186" y="3501008"/>
            <a:ext cx="1760532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 err="1"/>
              <a:t>PSPath</a:t>
            </a:r>
            <a:r>
              <a:rPr lang="de-DE" dirty="0"/>
              <a:t>-Eigenschaft</a:t>
            </a:r>
          </a:p>
        </p:txBody>
      </p:sp>
      <p:cxnSp>
        <p:nvCxnSpPr>
          <p:cNvPr id="14" name="Gerade Verbindung mit Pfeil 13"/>
          <p:cNvCxnSpPr/>
          <p:nvPr/>
        </p:nvCxnSpPr>
        <p:spPr>
          <a:xfrm flipV="1">
            <a:off x="3071553" y="3068960"/>
            <a:ext cx="0" cy="36004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3347864" y="3068960"/>
            <a:ext cx="2631925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Path-Parameter (Alias: </a:t>
            </a:r>
            <a:r>
              <a:rPr lang="de-DE" dirty="0" err="1"/>
              <a:t>PSPath</a:t>
            </a:r>
            <a:r>
              <a:rPr lang="de-DE" dirty="0"/>
              <a:t>)</a:t>
            </a: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344120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Parameterbindung per Wert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91014"/>
          </a:xfrm>
        </p:spPr>
        <p:txBody>
          <a:bodyPr>
            <a:normAutofit fontScale="92500" lnSpcReduction="20000"/>
          </a:bodyPr>
          <a:lstStyle/>
          <a:p>
            <a:r>
              <a:rPr lang="de-DE" sz="2600" dirty="0"/>
              <a:t>Der Wert in der Pipeline wird an den Parameter gebunden</a:t>
            </a:r>
          </a:p>
          <a:p>
            <a:r>
              <a:rPr lang="de-DE" sz="2600" dirty="0"/>
              <a:t>Es kann daher immer nur einen Parameter bei einem </a:t>
            </a:r>
            <a:r>
              <a:rPr lang="de-DE" sz="2600" dirty="0" err="1"/>
              <a:t>Cmdlet</a:t>
            </a:r>
            <a:r>
              <a:rPr lang="de-DE" sz="2600" dirty="0"/>
              <a:t> geben, der diese Form der Bindung anbietet</a:t>
            </a:r>
          </a:p>
          <a:p>
            <a:endParaRPr lang="de-DE" sz="2400" dirty="0"/>
          </a:p>
        </p:txBody>
      </p:sp>
      <p:sp>
        <p:nvSpPr>
          <p:cNvPr id="4" name="Textfeld 3"/>
          <p:cNvSpPr txBox="1"/>
          <p:nvPr/>
        </p:nvSpPr>
        <p:spPr>
          <a:xfrm>
            <a:off x="749587" y="2791822"/>
            <a:ext cx="7920880" cy="8840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en-US" sz="1600" dirty="0"/>
              <a:t>$</a:t>
            </a:r>
            <a:r>
              <a:rPr lang="en-US" sz="1600" dirty="0" err="1"/>
              <a:t>Datei</a:t>
            </a:r>
            <a:r>
              <a:rPr lang="en-US" sz="1600" dirty="0"/>
              <a:t> = New-Item -Path Test.dat -</a:t>
            </a:r>
            <a:r>
              <a:rPr lang="en-US" sz="1600" dirty="0" err="1"/>
              <a:t>ItemType</a:t>
            </a:r>
            <a:r>
              <a:rPr lang="en-US" sz="1600" dirty="0"/>
              <a:t> File</a:t>
            </a:r>
          </a:p>
          <a:p>
            <a:endParaRPr lang="de-DE" sz="1600" dirty="0"/>
          </a:p>
          <a:p>
            <a:r>
              <a:rPr lang="de-DE" sz="1600" dirty="0"/>
              <a:t>"Test.dat"                                |         Remove-Item    -WhatIf </a:t>
            </a:r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1109627" y="3583910"/>
            <a:ext cx="0" cy="288032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/>
          <p:cNvSpPr/>
          <p:nvPr/>
        </p:nvSpPr>
        <p:spPr>
          <a:xfrm>
            <a:off x="821595" y="3943950"/>
            <a:ext cx="1152128" cy="10081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String-Objekt</a:t>
            </a:r>
          </a:p>
        </p:txBody>
      </p:sp>
      <p:cxnSp>
        <p:nvCxnSpPr>
          <p:cNvPr id="8" name="Gerade Verbindung mit Pfeil 7"/>
          <p:cNvCxnSpPr/>
          <p:nvPr/>
        </p:nvCxnSpPr>
        <p:spPr>
          <a:xfrm flipV="1">
            <a:off x="2009255" y="3975361"/>
            <a:ext cx="1152128" cy="491116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3196915" y="3791514"/>
            <a:ext cx="1409411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Path-Parameter</a:t>
            </a:r>
          </a:p>
        </p:txBody>
      </p:sp>
      <p:sp>
        <p:nvSpPr>
          <p:cNvPr id="10" name="Geschweifte Klammer rechts 9"/>
          <p:cNvSpPr/>
          <p:nvPr/>
        </p:nvSpPr>
        <p:spPr>
          <a:xfrm rot="5400000">
            <a:off x="2117739" y="4231982"/>
            <a:ext cx="648072" cy="2520280"/>
          </a:xfrm>
          <a:prstGeom prst="righ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605571" y="5918134"/>
            <a:ext cx="5414866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Die Bindung erfolgt über den Wert, der sich in der Pipeline befindet</a:t>
            </a:r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199452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Formalitäten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597496"/>
            <a:ext cx="8153400" cy="4495800"/>
          </a:xfrm>
        </p:spPr>
        <p:txBody>
          <a:bodyPr>
            <a:normAutofit/>
          </a:bodyPr>
          <a:lstStyle/>
          <a:p>
            <a:r>
              <a:rPr lang="de-DE" sz="2400" dirty="0"/>
              <a:t>Kurszeiten</a:t>
            </a:r>
          </a:p>
          <a:p>
            <a:r>
              <a:rPr lang="de-DE" sz="2400" dirty="0"/>
              <a:t>Pausen, Mittagessen usw.</a:t>
            </a:r>
          </a:p>
          <a:p>
            <a:r>
              <a:rPr lang="de-DE" sz="2400" dirty="0"/>
              <a:t>Login am </a:t>
            </a:r>
            <a:r>
              <a:rPr lang="de-DE" sz="2400" dirty="0" smtClean="0"/>
              <a:t>Computer</a:t>
            </a:r>
          </a:p>
          <a:p>
            <a:r>
              <a:rPr lang="de-DE" sz="2400" dirty="0" smtClean="0"/>
              <a:t>Internet-Zugang per WLAN</a:t>
            </a:r>
            <a:endParaRPr lang="de-DE" sz="2400" dirty="0"/>
          </a:p>
          <a:p>
            <a:r>
              <a:rPr lang="de-DE" sz="2400" dirty="0"/>
              <a:t>Unterlagen als Pdf (bitte die aktuellste Version verwenden)</a:t>
            </a:r>
          </a:p>
          <a:p>
            <a:r>
              <a:rPr lang="de-DE" sz="2400" dirty="0"/>
              <a:t>Adresse für die Beispiele…</a:t>
            </a:r>
          </a:p>
          <a:p>
            <a:endParaRPr lang="de-DE" sz="2400" b="1" dirty="0"/>
          </a:p>
          <a:p>
            <a:r>
              <a:rPr lang="de-DE" sz="2400" b="1" dirty="0"/>
              <a:t>Tipp</a:t>
            </a:r>
            <a:r>
              <a:rPr lang="de-DE" sz="2400" dirty="0"/>
              <a:t>: Herunterladen über </a:t>
            </a:r>
            <a:r>
              <a:rPr lang="de-DE" sz="2000" dirty="0">
                <a:solidFill>
                  <a:srgbClr val="7030A0"/>
                </a:solidFill>
                <a:latin typeface="Consolas" panose="020B0609020204030204" pitchFamily="49" charset="0"/>
              </a:rPr>
              <a:t>git clone</a:t>
            </a:r>
            <a:r>
              <a:rPr lang="de-DE" sz="2400" dirty="0"/>
              <a:t> in der Befehlszeile (setzt Git für Windows voraus)</a:t>
            </a: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339752" y="4365104"/>
            <a:ext cx="4815536" cy="45318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sz="2000" dirty="0"/>
              <a:t>https://github.com/pemo11/MS112</a:t>
            </a:r>
          </a:p>
        </p:txBody>
      </p:sp>
    </p:spTree>
    <p:extLst>
      <p:ext uri="{BB962C8B-B14F-4D97-AF65-F5344CB8AC3E}">
        <p14:creationId xmlns:p14="http://schemas.microsoft.com/office/powerpoint/2010/main" val="28493025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Parameterbindung sichtbar machen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556792"/>
            <a:ext cx="8229600" cy="1656185"/>
          </a:xfrm>
        </p:spPr>
        <p:txBody>
          <a:bodyPr>
            <a:normAutofit/>
          </a:bodyPr>
          <a:lstStyle/>
          <a:p>
            <a:r>
              <a:rPr lang="de-DE" sz="2400" dirty="0"/>
              <a:t>Über das </a:t>
            </a:r>
            <a:r>
              <a:rPr lang="de-DE" sz="2400" b="1" dirty="0"/>
              <a:t>Trace-Command</a:t>
            </a:r>
            <a:r>
              <a:rPr lang="de-DE" sz="2400" dirty="0"/>
              <a:t>-</a:t>
            </a:r>
            <a:r>
              <a:rPr lang="de-DE" sz="2400" dirty="0" err="1"/>
              <a:t>Cmdlet</a:t>
            </a:r>
            <a:endParaRPr lang="de-DE" sz="2400" dirty="0"/>
          </a:p>
          <a:p>
            <a:r>
              <a:rPr lang="de-DE" sz="2400" dirty="0"/>
              <a:t>Lehrreich, um das Prinzip der Parameterbindung besser nachvollziehen zu können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56474" y="3081046"/>
            <a:ext cx="7963998" cy="3300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/>
              <a:t> Trace-Command -Name </a:t>
            </a:r>
            <a:r>
              <a:rPr lang="de-DE" sz="1200" dirty="0" err="1"/>
              <a:t>ParameterBinding</a:t>
            </a:r>
            <a:r>
              <a:rPr lang="de-DE" sz="1200" dirty="0"/>
              <a:t>  -</a:t>
            </a:r>
            <a:r>
              <a:rPr lang="de-DE" sz="1200" dirty="0" err="1"/>
              <a:t>PSHost</a:t>
            </a:r>
            <a:r>
              <a:rPr lang="de-DE" sz="1200" dirty="0"/>
              <a:t> -Expression { "Test.dat" | Remove-Item } 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899592" y="3602984"/>
            <a:ext cx="7920880" cy="19920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/>
              <a:t>DEBUG: </a:t>
            </a:r>
            <a:r>
              <a:rPr lang="de-DE" sz="1200" dirty="0" err="1"/>
              <a:t>ParameterBinding</a:t>
            </a:r>
            <a:r>
              <a:rPr lang="de-DE" sz="1200" dirty="0"/>
              <a:t> Information: 0 : BIND NAMED </a:t>
            </a:r>
            <a:r>
              <a:rPr lang="de-DE" sz="1200" dirty="0" err="1"/>
              <a:t>cmd</a:t>
            </a:r>
            <a:r>
              <a:rPr lang="de-DE" sz="1200" dirty="0"/>
              <a:t> </a:t>
            </a:r>
            <a:r>
              <a:rPr lang="de-DE" sz="1200" dirty="0" err="1"/>
              <a:t>line</a:t>
            </a:r>
            <a:r>
              <a:rPr lang="de-DE" sz="1200" dirty="0"/>
              <a:t> </a:t>
            </a:r>
            <a:r>
              <a:rPr lang="de-DE" sz="1200" dirty="0" err="1"/>
              <a:t>args</a:t>
            </a:r>
            <a:r>
              <a:rPr lang="de-DE" sz="1200" dirty="0"/>
              <a:t> [Remove-Item]</a:t>
            </a:r>
          </a:p>
          <a:p>
            <a:r>
              <a:rPr lang="de-DE" sz="1200" dirty="0"/>
              <a:t>DEBUG: </a:t>
            </a:r>
            <a:r>
              <a:rPr lang="de-DE" sz="1200" dirty="0" err="1"/>
              <a:t>ParameterBinding</a:t>
            </a:r>
            <a:r>
              <a:rPr lang="de-DE" sz="1200" dirty="0"/>
              <a:t> Information: 0 : MANDATORY PARAMETER CHECK on </a:t>
            </a:r>
            <a:r>
              <a:rPr lang="de-DE" sz="1200" dirty="0" err="1"/>
              <a:t>cmdlet</a:t>
            </a:r>
            <a:r>
              <a:rPr lang="de-DE" sz="1200" dirty="0"/>
              <a:t> [Remove-Item]</a:t>
            </a:r>
          </a:p>
          <a:p>
            <a:r>
              <a:rPr lang="de-DE" sz="1200" dirty="0"/>
              <a:t>DEBUG: </a:t>
            </a:r>
            <a:r>
              <a:rPr lang="de-DE" sz="1200" dirty="0" err="1"/>
              <a:t>ParameterBinding</a:t>
            </a:r>
            <a:r>
              <a:rPr lang="de-DE" sz="1200" dirty="0"/>
              <a:t> Information: 0 : CALLING </a:t>
            </a:r>
            <a:r>
              <a:rPr lang="de-DE" sz="1200" dirty="0" err="1"/>
              <a:t>BeginProcessing</a:t>
            </a:r>
            <a:endParaRPr lang="de-DE" sz="1200" dirty="0"/>
          </a:p>
          <a:p>
            <a:r>
              <a:rPr lang="en-US" sz="1200" dirty="0"/>
              <a:t>DEBUG: </a:t>
            </a:r>
            <a:r>
              <a:rPr lang="en-US" sz="1200" dirty="0" err="1"/>
              <a:t>ParameterBinding</a:t>
            </a:r>
            <a:r>
              <a:rPr lang="en-US" sz="1200" dirty="0"/>
              <a:t> Information: 0 : BIND PIPELINE object to parameters: [Remove-Item]</a:t>
            </a:r>
          </a:p>
          <a:p>
            <a:r>
              <a:rPr lang="de-DE" sz="1200" dirty="0"/>
              <a:t>DEBUG: </a:t>
            </a:r>
            <a:r>
              <a:rPr lang="de-DE" sz="1200" dirty="0" err="1"/>
              <a:t>ParameterBinding</a:t>
            </a:r>
            <a:r>
              <a:rPr lang="de-DE" sz="1200" dirty="0"/>
              <a:t> Information: 0 :     PIPELINE </a:t>
            </a:r>
            <a:r>
              <a:rPr lang="de-DE" sz="1200" dirty="0" err="1"/>
              <a:t>object</a:t>
            </a:r>
            <a:r>
              <a:rPr lang="de-DE" sz="1200" dirty="0"/>
              <a:t> TYPE = [</a:t>
            </a:r>
            <a:r>
              <a:rPr lang="de-DE" sz="1200" dirty="0" err="1"/>
              <a:t>System.String</a:t>
            </a:r>
            <a:r>
              <a:rPr lang="de-DE" sz="1200" dirty="0"/>
              <a:t>]</a:t>
            </a:r>
          </a:p>
          <a:p>
            <a:r>
              <a:rPr lang="de-DE" sz="1200" dirty="0"/>
              <a:t>DEBUG: </a:t>
            </a:r>
            <a:r>
              <a:rPr lang="de-DE" sz="1200" dirty="0" err="1"/>
              <a:t>ParameterBinding</a:t>
            </a:r>
            <a:r>
              <a:rPr lang="de-DE" sz="1200" dirty="0"/>
              <a:t> Information: 0 :     BIND arg [Test.dat]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parameter</a:t>
            </a:r>
            <a:r>
              <a:rPr lang="de-DE" sz="1200" dirty="0"/>
              <a:t> [Path]</a:t>
            </a:r>
          </a:p>
          <a:p>
            <a:r>
              <a:rPr lang="en-US" sz="1200" dirty="0"/>
              <a:t>DEBUG: </a:t>
            </a:r>
            <a:r>
              <a:rPr lang="en-US" sz="1200" dirty="0" err="1"/>
              <a:t>ParameterBinding</a:t>
            </a:r>
            <a:r>
              <a:rPr lang="en-US" sz="1200" dirty="0"/>
              <a:t> Information: 0 :         Adding scalar element of type String to array position 0</a:t>
            </a:r>
          </a:p>
          <a:p>
            <a:r>
              <a:rPr lang="de-DE" sz="1200" dirty="0"/>
              <a:t>DEBUG: </a:t>
            </a:r>
            <a:r>
              <a:rPr lang="de-DE" sz="1200" dirty="0" err="1"/>
              <a:t>ParameterBinding</a:t>
            </a:r>
            <a:r>
              <a:rPr lang="de-DE" sz="1200" dirty="0"/>
              <a:t> Information: 0 :         BIND arg [</a:t>
            </a:r>
            <a:r>
              <a:rPr lang="de-DE" sz="1200" dirty="0" err="1"/>
              <a:t>System.String</a:t>
            </a:r>
            <a:r>
              <a:rPr lang="de-DE" sz="1200" dirty="0"/>
              <a:t>[]]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param</a:t>
            </a:r>
            <a:r>
              <a:rPr lang="de-DE" sz="1200" dirty="0"/>
              <a:t> [Path] SUCCESSFUL</a:t>
            </a:r>
          </a:p>
          <a:p>
            <a:r>
              <a:rPr lang="de-DE" sz="1200" dirty="0"/>
              <a:t>DEBUG: </a:t>
            </a:r>
            <a:r>
              <a:rPr lang="de-DE" sz="1200" dirty="0" err="1"/>
              <a:t>ParameterBinding</a:t>
            </a:r>
            <a:r>
              <a:rPr lang="de-DE" sz="1200" dirty="0"/>
              <a:t> Information: 0 : CALLING </a:t>
            </a:r>
            <a:r>
              <a:rPr lang="de-DE" sz="1200" dirty="0" err="1"/>
              <a:t>EndProcessing</a:t>
            </a:r>
            <a:endParaRPr lang="de-DE" sz="1200" dirty="0"/>
          </a:p>
          <a:p>
            <a:r>
              <a:rPr lang="de-DE" sz="1200" dirty="0"/>
              <a:t> </a:t>
            </a:r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1115616" y="5403184"/>
            <a:ext cx="0" cy="504056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827584" y="5907240"/>
            <a:ext cx="1560734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gekürzte Fassung</a:t>
            </a:r>
          </a:p>
        </p:txBody>
      </p:sp>
      <p:sp>
        <p:nvSpPr>
          <p:cNvPr id="10" name="Ellipse 9"/>
          <p:cNvSpPr/>
          <p:nvPr/>
        </p:nvSpPr>
        <p:spPr>
          <a:xfrm>
            <a:off x="6516216" y="4755112"/>
            <a:ext cx="1080120" cy="64807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388671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Übung Nr. 1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Ausgangspunkt ist eine Textdatei „Prozesse.txt“, die die Namen von Prozessen enthält (pro Zeile einen Namen)</a:t>
            </a:r>
          </a:p>
          <a:p>
            <a:r>
              <a:rPr lang="de-DE" sz="2400" dirty="0"/>
              <a:t>Der Aufruf  funktioniert nicht</a:t>
            </a:r>
          </a:p>
          <a:p>
            <a:r>
              <a:rPr lang="de-DE" sz="2400" b="1" dirty="0"/>
              <a:t>Aufgabe</a:t>
            </a:r>
            <a:r>
              <a:rPr lang="de-DE" sz="2400" dirty="0"/>
              <a:t>: Welches </a:t>
            </a:r>
            <a:r>
              <a:rPr lang="de-DE" sz="2400" dirty="0" err="1"/>
              <a:t>Cmdlet</a:t>
            </a:r>
            <a:r>
              <a:rPr lang="de-DE" sz="2400" dirty="0"/>
              <a:t> muss „zwischengeschaltet“ werden, damit der Aufruf funktioniert und die Prozesse beendet werden?</a:t>
            </a:r>
          </a:p>
          <a:p>
            <a:r>
              <a:rPr lang="de-DE" sz="2400" b="1" dirty="0"/>
              <a:t>Tipp</a:t>
            </a:r>
            <a:r>
              <a:rPr lang="de-DE" sz="2400" dirty="0"/>
              <a:t>: Die einfachste Lösung hat etwas mit „CSV“ zu tun</a:t>
            </a:r>
          </a:p>
        </p:txBody>
      </p:sp>
      <p:sp>
        <p:nvSpPr>
          <p:cNvPr id="7" name="Ellipse 6"/>
          <p:cNvSpPr/>
          <p:nvPr/>
        </p:nvSpPr>
        <p:spPr>
          <a:xfrm>
            <a:off x="4549789" y="2420888"/>
            <a:ext cx="430088" cy="43204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591480" y="4765564"/>
            <a:ext cx="6436904" cy="3916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600" dirty="0"/>
              <a:t>Get-Content –Path .\Prozesse.txt | Stop-Process</a:t>
            </a:r>
          </a:p>
        </p:txBody>
      </p:sp>
      <p:sp>
        <p:nvSpPr>
          <p:cNvPr id="9" name="Ellipse 8"/>
          <p:cNvSpPr/>
          <p:nvPr/>
        </p:nvSpPr>
        <p:spPr>
          <a:xfrm>
            <a:off x="971600" y="4725144"/>
            <a:ext cx="430088" cy="43204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7999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Zusammenfassung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Alle Get-Commands geben Objekte </a:t>
            </a:r>
            <a:r>
              <a:rPr lang="de-DE" sz="2400" dirty="0" smtClean="0"/>
              <a:t>zurück (die sich immer in ihrem Typ unterscheiden)</a:t>
            </a:r>
            <a:endParaRPr lang="de-DE" sz="2400" dirty="0"/>
          </a:p>
          <a:p>
            <a:r>
              <a:rPr lang="de-DE" sz="2400" dirty="0"/>
              <a:t>Die PowerShell-Pipeline ist </a:t>
            </a:r>
            <a:r>
              <a:rPr lang="de-DE" sz="2400" dirty="0" smtClean="0"/>
              <a:t>eine </a:t>
            </a:r>
            <a:r>
              <a:rPr lang="de-DE" sz="2400" dirty="0"/>
              <a:t>Objekt-Pipeline</a:t>
            </a:r>
          </a:p>
          <a:p>
            <a:r>
              <a:rPr lang="de-DE" sz="2400" dirty="0"/>
              <a:t>Parameterbindung = Ein Parameter erhält </a:t>
            </a:r>
            <a:r>
              <a:rPr lang="de-DE" sz="2400" dirty="0" smtClean="0"/>
              <a:t>den aktuellen </a:t>
            </a:r>
            <a:r>
              <a:rPr lang="de-DE" sz="2400" dirty="0"/>
              <a:t>Inhalt der </a:t>
            </a:r>
            <a:r>
              <a:rPr lang="de-DE" sz="2400" dirty="0" smtClean="0"/>
              <a:t>Pipeline als Eingabewert</a:t>
            </a:r>
            <a:endParaRPr lang="de-DE" sz="2400" dirty="0"/>
          </a:p>
          <a:p>
            <a:r>
              <a:rPr lang="de-DE" sz="2400" dirty="0" smtClean="0"/>
              <a:t>Es gibt </a:t>
            </a:r>
            <a:r>
              <a:rPr lang="de-DE" sz="2400" b="1" dirty="0" smtClean="0"/>
              <a:t>zwei</a:t>
            </a:r>
            <a:r>
              <a:rPr lang="de-DE" sz="2400" dirty="0" smtClean="0"/>
              <a:t> Bindungsarten</a:t>
            </a:r>
            <a:r>
              <a:rPr lang="de-DE" sz="2400" dirty="0"/>
              <a:t>: </a:t>
            </a:r>
            <a:endParaRPr lang="de-DE" sz="2400" dirty="0" smtClean="0"/>
          </a:p>
          <a:p>
            <a:pPr lvl="1"/>
            <a:r>
              <a:rPr lang="de-DE" sz="2100" dirty="0" smtClean="0"/>
              <a:t>Über </a:t>
            </a:r>
            <a:r>
              <a:rPr lang="de-DE" sz="2100" dirty="0"/>
              <a:t>eine Eigenschaft des </a:t>
            </a:r>
            <a:r>
              <a:rPr lang="de-DE" sz="2100" dirty="0" smtClean="0"/>
              <a:t>Objekts (</a:t>
            </a:r>
            <a:r>
              <a:rPr lang="de-DE" sz="2100" dirty="0" err="1" smtClean="0"/>
              <a:t>ByPropertyName</a:t>
            </a:r>
            <a:r>
              <a:rPr lang="de-DE" sz="2100" dirty="0" smtClean="0"/>
              <a:t>)</a:t>
            </a:r>
          </a:p>
          <a:p>
            <a:pPr lvl="1"/>
            <a:r>
              <a:rPr lang="de-DE" sz="2100" dirty="0"/>
              <a:t>Ü</a:t>
            </a:r>
            <a:r>
              <a:rPr lang="de-DE" sz="2100" dirty="0" smtClean="0"/>
              <a:t>ber </a:t>
            </a:r>
            <a:r>
              <a:rPr lang="de-DE" sz="2100" dirty="0"/>
              <a:t>den gesamten </a:t>
            </a:r>
            <a:r>
              <a:rPr lang="de-DE" sz="2100" dirty="0" smtClean="0"/>
              <a:t>Wert (</a:t>
            </a:r>
            <a:r>
              <a:rPr lang="de-DE" sz="2100" dirty="0" err="1" smtClean="0"/>
              <a:t>ByValue</a:t>
            </a:r>
            <a:r>
              <a:rPr lang="de-DE" sz="2100" dirty="0" smtClean="0"/>
              <a:t>)</a:t>
            </a:r>
            <a:endParaRPr lang="de-DE" sz="2100" dirty="0"/>
          </a:p>
        </p:txBody>
      </p:sp>
    </p:spTree>
    <p:extLst>
      <p:ext uri="{BB962C8B-B14F-4D97-AF65-F5344CB8AC3E}">
        <p14:creationId xmlns:p14="http://schemas.microsoft.com/office/powerpoint/2010/main" val="8008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Quiz (1)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MS112 -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Welche Begriffe bezeichnen die vorhandenen Bindungsarten bei der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-Pipeline?</a:t>
            </a:r>
            <a:endParaRPr lang="de-DE" sz="2400" dirty="0"/>
          </a:p>
        </p:txBody>
      </p:sp>
      <p:sp>
        <p:nvSpPr>
          <p:cNvPr id="5" name="Abgerundetes Rechteck 4"/>
          <p:cNvSpPr/>
          <p:nvPr/>
        </p:nvSpPr>
        <p:spPr>
          <a:xfrm>
            <a:off x="1403648" y="2780928"/>
            <a:ext cx="6984776" cy="309224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2051720" y="2996952"/>
            <a:ext cx="5976664" cy="2585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de-DE" dirty="0" smtClean="0"/>
              <a:t>Parameterpipelinebindung</a:t>
            </a:r>
          </a:p>
          <a:p>
            <a:pPr marL="342900" indent="-342900">
              <a:buFont typeface="+mj-lt"/>
              <a:buAutoNum type="alphaLcParenR"/>
            </a:pPr>
            <a:endParaRPr lang="de-DE" dirty="0"/>
          </a:p>
          <a:p>
            <a:pPr marL="342900" indent="-342900">
              <a:buFont typeface="+mj-lt"/>
              <a:buAutoNum type="alphaLcParenR"/>
            </a:pPr>
            <a:r>
              <a:rPr lang="de-DE" dirty="0" smtClean="0"/>
              <a:t>Objektparameterbindung</a:t>
            </a:r>
          </a:p>
          <a:p>
            <a:pPr marL="342900" indent="-342900">
              <a:buFont typeface="+mj-lt"/>
              <a:buAutoNum type="alphaLcParenR"/>
            </a:pPr>
            <a:endParaRPr lang="de-DE" dirty="0"/>
          </a:p>
          <a:p>
            <a:pPr marL="342900" indent="-342900">
              <a:buFont typeface="+mj-lt"/>
              <a:buAutoNum type="alphaLcParenR"/>
            </a:pPr>
            <a:r>
              <a:rPr lang="de-DE" dirty="0" smtClean="0"/>
              <a:t>Bindung über den Inhalt</a:t>
            </a:r>
          </a:p>
          <a:p>
            <a:pPr marL="342900" indent="-342900">
              <a:buFont typeface="+mj-lt"/>
              <a:buAutoNum type="alphaLcParenR"/>
            </a:pPr>
            <a:endParaRPr lang="de-DE" dirty="0"/>
          </a:p>
          <a:p>
            <a:pPr marL="342900" indent="-342900">
              <a:buFont typeface="+mj-lt"/>
              <a:buAutoNum type="alphaLcParenR"/>
            </a:pPr>
            <a:r>
              <a:rPr lang="de-DE" dirty="0" smtClean="0"/>
              <a:t>Bindung über den Namen einer Eigenschaft</a:t>
            </a:r>
          </a:p>
          <a:p>
            <a:pPr marL="342900" indent="-342900">
              <a:buFont typeface="+mj-lt"/>
              <a:buAutoNum type="alphaLcParenR"/>
            </a:pPr>
            <a:endParaRPr lang="de-DE" dirty="0"/>
          </a:p>
          <a:p>
            <a:pPr marL="342900" indent="-342900">
              <a:buFont typeface="+mj-lt"/>
              <a:buAutoNum type="alphaLcParenR"/>
            </a:pPr>
            <a:r>
              <a:rPr lang="de-DE" dirty="0" smtClean="0"/>
              <a:t>Bindung über den Wert</a:t>
            </a:r>
          </a:p>
        </p:txBody>
      </p:sp>
    </p:spTree>
    <p:extLst>
      <p:ext uri="{BB962C8B-B14F-4D97-AF65-F5344CB8AC3E}">
        <p14:creationId xmlns:p14="http://schemas.microsoft.com/office/powerpoint/2010/main" val="330337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Quiz (1)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MS112 -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Antwort: </a:t>
            </a:r>
            <a:r>
              <a:rPr lang="de-DE" sz="2400" dirty="0" err="1" smtClean="0"/>
              <a:t>c,d</a:t>
            </a:r>
            <a:r>
              <a:rPr lang="de-DE" sz="2400" dirty="0" smtClean="0"/>
              <a:t> und 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82221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Lektion 4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Functions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392765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Themen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err="1"/>
              <a:t>Functions</a:t>
            </a:r>
            <a:r>
              <a:rPr lang="de-DE" sz="2400" dirty="0"/>
              <a:t> – eine kurze Wiederholung</a:t>
            </a:r>
          </a:p>
          <a:p>
            <a:r>
              <a:rPr lang="de-DE" sz="2400" dirty="0" err="1"/>
              <a:t>Function</a:t>
            </a:r>
            <a:r>
              <a:rPr lang="de-DE" sz="2400" dirty="0"/>
              <a:t>-Parameter</a:t>
            </a:r>
          </a:p>
          <a:p>
            <a:r>
              <a:rPr lang="de-DE" sz="2400" dirty="0"/>
              <a:t>Was macht eine </a:t>
            </a:r>
            <a:r>
              <a:rPr lang="de-DE" sz="2400" dirty="0" err="1"/>
              <a:t>Function</a:t>
            </a:r>
            <a:r>
              <a:rPr lang="de-DE" sz="2400" dirty="0"/>
              <a:t> „</a:t>
            </a:r>
            <a:r>
              <a:rPr lang="de-DE" sz="2400" dirty="0" err="1"/>
              <a:t>advanced</a:t>
            </a:r>
            <a:r>
              <a:rPr lang="de-DE" sz="2400" dirty="0"/>
              <a:t>“?</a:t>
            </a:r>
          </a:p>
          <a:p>
            <a:r>
              <a:rPr lang="de-DE" sz="2400" dirty="0"/>
              <a:t>Die Rolle der Attribute</a:t>
            </a:r>
          </a:p>
          <a:p>
            <a:r>
              <a:rPr lang="de-DE" sz="2400" dirty="0"/>
              <a:t>Das [Parameter]-Attribut</a:t>
            </a:r>
          </a:p>
          <a:p>
            <a:r>
              <a:rPr lang="de-DE" sz="2400" dirty="0"/>
              <a:t>Die Parameterbindung festlegen</a:t>
            </a:r>
          </a:p>
          <a:p>
            <a:r>
              <a:rPr lang="de-DE" sz="2400" dirty="0"/>
              <a:t>Attribute für die Parametervalidierung</a:t>
            </a:r>
          </a:p>
          <a:p>
            <a:r>
              <a:rPr lang="de-DE" sz="2400" dirty="0"/>
              <a:t>Das [</a:t>
            </a:r>
            <a:r>
              <a:rPr lang="de-DE" sz="2400" dirty="0" err="1"/>
              <a:t>CmdletBinding</a:t>
            </a:r>
            <a:r>
              <a:rPr lang="de-DE" sz="2400" dirty="0"/>
              <a:t>]-Attribut</a:t>
            </a:r>
          </a:p>
          <a:p>
            <a:r>
              <a:rPr lang="de-DE" sz="2400" dirty="0"/>
              <a:t>Die </a:t>
            </a:r>
            <a:r>
              <a:rPr lang="de-DE" sz="2400" dirty="0" err="1"/>
              <a:t>SupportsShouldProcess</a:t>
            </a:r>
            <a:r>
              <a:rPr lang="de-DE" sz="2400" dirty="0"/>
              <a:t>-Eigenschaft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337889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 err="1"/>
              <a:t>Functions</a:t>
            </a:r>
            <a:r>
              <a:rPr lang="de-DE" sz="2800" dirty="0"/>
              <a:t> – eine Wiederholung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3196951"/>
          </a:xfrm>
        </p:spPr>
        <p:txBody>
          <a:bodyPr>
            <a:normAutofit fontScale="92500" lnSpcReduction="10000"/>
          </a:bodyPr>
          <a:lstStyle/>
          <a:p>
            <a:r>
              <a:rPr lang="de-DE" sz="2400" dirty="0"/>
              <a:t>Eine </a:t>
            </a:r>
            <a:r>
              <a:rPr lang="de-DE" sz="2400" dirty="0" err="1"/>
              <a:t>Function</a:t>
            </a:r>
            <a:r>
              <a:rPr lang="de-DE" sz="2400" dirty="0"/>
              <a:t> ist ein Name, der für einen </a:t>
            </a:r>
            <a:r>
              <a:rPr lang="de-DE" sz="2400" dirty="0" err="1"/>
              <a:t>Scriptblock</a:t>
            </a:r>
            <a:r>
              <a:rPr lang="de-DE" sz="2400" dirty="0"/>
              <a:t> steht</a:t>
            </a:r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Eine </a:t>
            </a:r>
            <a:r>
              <a:rPr lang="de-DE" sz="2400" dirty="0" err="1"/>
              <a:t>Function</a:t>
            </a:r>
            <a:r>
              <a:rPr lang="de-DE" sz="2400" dirty="0"/>
              <a:t> wird durch Eingabe des Namens aufgerufen</a:t>
            </a:r>
          </a:p>
          <a:p>
            <a:r>
              <a:rPr lang="de-DE" sz="2400" dirty="0"/>
              <a:t>Eine </a:t>
            </a:r>
            <a:r>
              <a:rPr lang="de-DE" sz="2400" dirty="0" err="1"/>
              <a:t>Function</a:t>
            </a:r>
            <a:r>
              <a:rPr lang="de-DE" sz="2400" dirty="0"/>
              <a:t> muss </a:t>
            </a:r>
            <a:r>
              <a:rPr lang="de-DE" sz="2400" dirty="0" smtClean="0"/>
              <a:t>in einem Skript vor </a:t>
            </a:r>
            <a:r>
              <a:rPr lang="de-DE" sz="2400" dirty="0"/>
              <a:t>(!) ihrem Aufruf definiert werden</a:t>
            </a:r>
          </a:p>
          <a:p>
            <a:endParaRPr lang="de-DE" sz="2400" dirty="0"/>
          </a:p>
        </p:txBody>
      </p:sp>
      <p:sp>
        <p:nvSpPr>
          <p:cNvPr id="4" name="Textfeld 3"/>
          <p:cNvSpPr txBox="1"/>
          <p:nvPr/>
        </p:nvSpPr>
        <p:spPr>
          <a:xfrm>
            <a:off x="899592" y="2348880"/>
            <a:ext cx="2495285" cy="10687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-Speicherkosten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Geschweifte Klammer rechts 4"/>
          <p:cNvSpPr/>
          <p:nvPr/>
        </p:nvSpPr>
        <p:spPr>
          <a:xfrm>
            <a:off x="3707904" y="2564904"/>
            <a:ext cx="144016" cy="792088"/>
          </a:xfrm>
          <a:prstGeom prst="righ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4067944" y="2960948"/>
            <a:ext cx="504056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716016" y="2810896"/>
            <a:ext cx="1135939" cy="3300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Scriptblock</a:t>
            </a:r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Geschweifte Klammer rechts 8"/>
          <p:cNvSpPr/>
          <p:nvPr/>
        </p:nvSpPr>
        <p:spPr>
          <a:xfrm>
            <a:off x="6084168" y="2348880"/>
            <a:ext cx="144016" cy="1068736"/>
          </a:xfrm>
          <a:prstGeom prst="righ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6372200" y="2883248"/>
            <a:ext cx="504056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7004860" y="2738888"/>
            <a:ext cx="1815612" cy="3300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-Definition</a:t>
            </a:r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3943559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 err="1"/>
              <a:t>Functions</a:t>
            </a:r>
            <a:r>
              <a:rPr lang="de-DE" sz="2800" dirty="0"/>
              <a:t> und ihre Parameter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514753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/>
              <a:t>Functions</a:t>
            </a:r>
            <a:r>
              <a:rPr lang="de-DE" sz="2400" dirty="0"/>
              <a:t> besitzen im Allgemeinen Parameter</a:t>
            </a:r>
          </a:p>
          <a:p>
            <a:r>
              <a:rPr lang="de-DE" sz="2400" dirty="0"/>
              <a:t>Für jeden Parameter wird beim Aufruf der </a:t>
            </a:r>
            <a:r>
              <a:rPr lang="de-DE" sz="2400" dirty="0" err="1"/>
              <a:t>Function</a:t>
            </a:r>
            <a:r>
              <a:rPr lang="de-DE" sz="2400" dirty="0"/>
              <a:t> ein Wert (Argument) übergeben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99591" y="2954912"/>
            <a:ext cx="2495285" cy="10687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-Speicherkosten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($Path)</a:t>
            </a:r>
          </a:p>
          <a:p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2843808" y="3489280"/>
            <a:ext cx="1224136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211960" y="3344920"/>
            <a:ext cx="1730652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 err="1"/>
              <a:t>Function</a:t>
            </a:r>
            <a:r>
              <a:rPr lang="de-DE" dirty="0"/>
              <a:t>-Parameter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329179" y="3891016"/>
            <a:ext cx="2495285" cy="10687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-Speicherkosten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([String]$Path)</a:t>
            </a:r>
          </a:p>
          <a:p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3455876" y="4425384"/>
            <a:ext cx="1041656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641548" y="4281024"/>
            <a:ext cx="2795816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 err="1"/>
              <a:t>Function</a:t>
            </a:r>
            <a:r>
              <a:rPr lang="de-DE" dirty="0"/>
              <a:t>-Parameter mit Datentyp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475656" y="5331176"/>
            <a:ext cx="3854632" cy="3300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-Speicherkosten –Path \\Server1\DocShare</a:t>
            </a:r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5436096" y="5496212"/>
            <a:ext cx="432048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010930" y="5331176"/>
            <a:ext cx="2327804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Aufruf mit einem Argument</a:t>
            </a:r>
          </a:p>
        </p:txBody>
      </p:sp>
      <p:cxnSp>
        <p:nvCxnSpPr>
          <p:cNvPr id="18" name="Gerade Verbindung mit Pfeil 17"/>
          <p:cNvCxnSpPr/>
          <p:nvPr/>
        </p:nvCxnSpPr>
        <p:spPr>
          <a:xfrm flipH="1" flipV="1">
            <a:off x="3131840" y="4611096"/>
            <a:ext cx="844864" cy="648072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1587163" y="5763224"/>
            <a:ext cx="3344877" cy="3300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-Speicherkosten \\Server1\DocShare</a:t>
            </a:r>
          </a:p>
        </p:txBody>
      </p:sp>
      <p:cxnSp>
        <p:nvCxnSpPr>
          <p:cNvPr id="20" name="Gerade Verbindung mit Pfeil 19"/>
          <p:cNvCxnSpPr/>
          <p:nvPr/>
        </p:nvCxnSpPr>
        <p:spPr>
          <a:xfrm>
            <a:off x="5076056" y="5907240"/>
            <a:ext cx="432048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5580112" y="5763224"/>
            <a:ext cx="3182268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Path-Parameter ist Positionsparameter</a:t>
            </a: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312561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Was macht eine </a:t>
            </a:r>
            <a:r>
              <a:rPr lang="de-DE" sz="2800" dirty="0" err="1"/>
              <a:t>Function</a:t>
            </a:r>
            <a:r>
              <a:rPr lang="de-DE" sz="2800" dirty="0"/>
              <a:t> „</a:t>
            </a:r>
            <a:r>
              <a:rPr lang="de-DE" sz="2800" dirty="0" err="1"/>
              <a:t>advanced</a:t>
            </a:r>
            <a:r>
              <a:rPr lang="de-DE" sz="2800" dirty="0"/>
              <a:t>“?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611560" y="1523925"/>
            <a:ext cx="8229600" cy="4713387"/>
          </a:xfrm>
        </p:spPr>
        <p:txBody>
          <a:bodyPr>
            <a:normAutofit/>
          </a:bodyPr>
          <a:lstStyle/>
          <a:p>
            <a:r>
              <a:rPr lang="de-DE" sz="2400" dirty="0"/>
              <a:t>Der Begriff „</a:t>
            </a:r>
            <a:r>
              <a:rPr lang="de-DE" sz="2400" dirty="0" err="1"/>
              <a:t>advanced</a:t>
            </a:r>
            <a:r>
              <a:rPr lang="de-DE" sz="2400" dirty="0"/>
              <a:t>“ bezieht sich </a:t>
            </a:r>
            <a:r>
              <a:rPr lang="de-DE" sz="2400" b="1" dirty="0"/>
              <a:t>ausschließlich</a:t>
            </a:r>
            <a:r>
              <a:rPr lang="de-DE" sz="2400" dirty="0"/>
              <a:t> auf die Definition der </a:t>
            </a:r>
            <a:r>
              <a:rPr lang="de-DE" sz="2400" dirty="0" err="1"/>
              <a:t>Function</a:t>
            </a:r>
            <a:r>
              <a:rPr lang="de-DE" sz="2400" dirty="0"/>
              <a:t>, vor allem </a:t>
            </a:r>
            <a:r>
              <a:rPr lang="de-DE" sz="2400" dirty="0" smtClean="0"/>
              <a:t>die ihrer </a:t>
            </a:r>
            <a:r>
              <a:rPr lang="de-DE" sz="2400" dirty="0"/>
              <a:t>Parameter, </a:t>
            </a:r>
            <a:r>
              <a:rPr lang="de-DE" sz="2400" dirty="0" smtClean="0"/>
              <a:t>nicht </a:t>
            </a:r>
            <a:r>
              <a:rPr lang="de-DE" sz="2400" dirty="0"/>
              <a:t>auf ihren Inhalt</a:t>
            </a:r>
          </a:p>
          <a:p>
            <a:r>
              <a:rPr lang="de-DE" sz="2400" dirty="0"/>
              <a:t>Bei einer </a:t>
            </a:r>
            <a:r>
              <a:rPr lang="de-DE" sz="2400" dirty="0" err="1" smtClean="0"/>
              <a:t>Advanced</a:t>
            </a:r>
            <a:r>
              <a:rPr lang="de-DE" sz="2400" dirty="0" smtClean="0"/>
              <a:t> </a:t>
            </a:r>
            <a:r>
              <a:rPr lang="de-DE" sz="2400" dirty="0" err="1"/>
              <a:t>Function</a:t>
            </a:r>
            <a:r>
              <a:rPr lang="de-DE" sz="2400" dirty="0"/>
              <a:t> spielen die Formalitäten </a:t>
            </a:r>
            <a:r>
              <a:rPr lang="de-DE" sz="2400" dirty="0" smtClean="0"/>
              <a:t>bezüglich der Parameter eine </a:t>
            </a:r>
            <a:r>
              <a:rPr lang="de-DE" sz="2400" dirty="0"/>
              <a:t>etwas größere Rolle</a:t>
            </a:r>
          </a:p>
          <a:p>
            <a:r>
              <a:rPr lang="de-DE" sz="2400" dirty="0" err="1"/>
              <a:t>Advanced</a:t>
            </a:r>
            <a:r>
              <a:rPr lang="de-DE" sz="2400" dirty="0"/>
              <a:t> </a:t>
            </a:r>
            <a:r>
              <a:rPr lang="de-DE" sz="2400" dirty="0" err="1"/>
              <a:t>Functions</a:t>
            </a:r>
            <a:r>
              <a:rPr lang="de-DE" sz="2400" dirty="0"/>
              <a:t> sind immer dann wichtig, wenn sich eine </a:t>
            </a:r>
            <a:r>
              <a:rPr lang="de-DE" sz="2400" dirty="0" err="1"/>
              <a:t>Function</a:t>
            </a:r>
            <a:r>
              <a:rPr lang="de-DE" sz="2400" dirty="0"/>
              <a:t> wie ein </a:t>
            </a:r>
            <a:r>
              <a:rPr lang="de-DE" sz="2400" dirty="0" err="1"/>
              <a:t>PowerShell-Cmdlet</a:t>
            </a:r>
            <a:r>
              <a:rPr lang="de-DE" sz="2400" dirty="0"/>
              <a:t> verhalten </a:t>
            </a:r>
            <a:r>
              <a:rPr lang="de-DE" sz="2400" dirty="0" smtClean="0"/>
              <a:t>soll</a:t>
            </a:r>
          </a:p>
          <a:p>
            <a:r>
              <a:rPr lang="de-DE" sz="2400" dirty="0" smtClean="0"/>
              <a:t>Wenn eine </a:t>
            </a:r>
            <a:r>
              <a:rPr lang="de-DE" sz="2400" dirty="0" err="1" smtClean="0"/>
              <a:t>Function</a:t>
            </a:r>
            <a:r>
              <a:rPr lang="de-DE" sz="2400" dirty="0" smtClean="0"/>
              <a:t> direkt aufgerufen wird, muss sie (natürlich) keine </a:t>
            </a:r>
            <a:r>
              <a:rPr lang="de-DE" sz="2400" dirty="0" err="1" smtClean="0"/>
              <a:t>Advanced</a:t>
            </a:r>
            <a:r>
              <a:rPr lang="de-DE" sz="2400" dirty="0" smtClean="0"/>
              <a:t> </a:t>
            </a:r>
            <a:r>
              <a:rPr lang="de-DE" sz="2400" dirty="0" err="1" smtClean="0"/>
              <a:t>Function</a:t>
            </a:r>
            <a:r>
              <a:rPr lang="de-DE" sz="2400" dirty="0" smtClean="0"/>
              <a:t> sein</a:t>
            </a:r>
            <a:endParaRPr lang="de-DE" sz="2400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179579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Über mich…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1560" y="1600200"/>
            <a:ext cx="8153400" cy="4495800"/>
          </a:xfrm>
        </p:spPr>
        <p:txBody>
          <a:bodyPr>
            <a:normAutofit/>
          </a:bodyPr>
          <a:lstStyle/>
          <a:p>
            <a:r>
              <a:rPr lang="de-DE" sz="2400" dirty="0"/>
              <a:t>Seit vielen Jahren Trainer mit dem Schwerpunkten Windows-Automatisierung, </a:t>
            </a:r>
            <a:r>
              <a:rPr lang="de-DE" sz="2400" dirty="0" err="1"/>
              <a:t>PowerShell</a:t>
            </a:r>
            <a:r>
              <a:rPr lang="de-DE" sz="2400" dirty="0"/>
              <a:t> und </a:t>
            </a:r>
            <a:r>
              <a:rPr lang="de-DE" sz="2400" dirty="0" smtClean="0"/>
              <a:t>Software-Entwicklung</a:t>
            </a:r>
            <a:endParaRPr lang="de-DE" sz="2400" dirty="0"/>
          </a:p>
          <a:p>
            <a:r>
              <a:rPr lang="de-DE" sz="2400" dirty="0"/>
              <a:t>Lebe seit vielen Jahren mit meiner Frau in Esslingen am Neckar</a:t>
            </a:r>
          </a:p>
          <a:p>
            <a:r>
              <a:rPr lang="de-DE" sz="2400" dirty="0"/>
              <a:t>Seit 2022 offizieller Bachelor Medieninformatik (HS Emden Leer – Seniorenstudium</a:t>
            </a:r>
            <a:r>
              <a:rPr lang="de-DE" sz="2400" dirty="0">
                <a:sym typeface="Wingdings" panose="05000000000000000000" pitchFamily="2" charset="2"/>
              </a:rPr>
              <a:t>)</a:t>
            </a:r>
          </a:p>
          <a:p>
            <a:r>
              <a:rPr lang="de-DE" sz="2400" dirty="0">
                <a:sym typeface="Wingdings" panose="05000000000000000000" pitchFamily="2" charset="2"/>
              </a:rPr>
              <a:t>Aktuell Student im Master Studiengang </a:t>
            </a:r>
            <a:r>
              <a:rPr lang="de-DE" sz="2400" dirty="0" smtClean="0">
                <a:sym typeface="Wingdings" panose="05000000000000000000" pitchFamily="2" charset="2"/>
              </a:rPr>
              <a:t>Medieninformatik</a:t>
            </a:r>
            <a:endParaRPr lang="de-DE" sz="2400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4149080"/>
            <a:ext cx="3024336" cy="16347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feld 6"/>
          <p:cNvSpPr txBox="1"/>
          <p:nvPr/>
        </p:nvSpPr>
        <p:spPr>
          <a:xfrm>
            <a:off x="4932040" y="5809123"/>
            <a:ext cx="3231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(Burganlage mit Blick auf die Stadt Richtung Südosten)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92402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Advanced</a:t>
            </a:r>
            <a:r>
              <a:rPr lang="de-DE" sz="2800" dirty="0"/>
              <a:t> </a:t>
            </a:r>
            <a:r>
              <a:rPr lang="de-DE" sz="2800" dirty="0" err="1"/>
              <a:t>Functions</a:t>
            </a:r>
            <a:r>
              <a:rPr lang="de-DE" sz="2800" dirty="0"/>
              <a:t> in der Hilfe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Das Thema </a:t>
            </a:r>
            <a:r>
              <a:rPr lang="de-DE" sz="2400" dirty="0" smtClean="0"/>
              <a:t>„</a:t>
            </a:r>
            <a:r>
              <a:rPr lang="de-DE" sz="2400" dirty="0" err="1" smtClean="0"/>
              <a:t>Advanced</a:t>
            </a:r>
            <a:r>
              <a:rPr lang="de-DE" sz="2400" dirty="0" smtClean="0"/>
              <a:t> </a:t>
            </a:r>
            <a:r>
              <a:rPr lang="de-DE" sz="2400" dirty="0" err="1" smtClean="0"/>
              <a:t>Functions</a:t>
            </a:r>
            <a:r>
              <a:rPr lang="de-DE" sz="2400" dirty="0" smtClean="0"/>
              <a:t>“ </a:t>
            </a:r>
            <a:r>
              <a:rPr lang="de-DE" sz="2400" dirty="0"/>
              <a:t>ist in der Hilfe ausführlich und vollständig beschrieben</a:t>
            </a:r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5" name="Textfeld 4"/>
          <p:cNvSpPr txBox="1"/>
          <p:nvPr/>
        </p:nvSpPr>
        <p:spPr>
          <a:xfrm>
            <a:off x="971600" y="2821289"/>
            <a:ext cx="7491292" cy="20536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help</a:t>
            </a:r>
            <a:r>
              <a:rPr lang="de-DE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about_Functions_Advanced</a:t>
            </a:r>
            <a:endParaRPr lang="de-DE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de-DE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help</a:t>
            </a:r>
            <a:r>
              <a:rPr lang="de-DE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about_Functions_Advanced_Parameters</a:t>
            </a:r>
            <a:endParaRPr lang="de-DE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de-DE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help</a:t>
            </a:r>
            <a:r>
              <a:rPr lang="de-DE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about_Functions_Advanced_Methods</a:t>
            </a:r>
            <a:endParaRPr lang="de-DE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de-DE" sz="24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262021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Ein Musterbeispiel für eine </a:t>
            </a:r>
            <a:r>
              <a:rPr lang="de-DE" sz="2800" dirty="0" err="1"/>
              <a:t>advanced</a:t>
            </a:r>
            <a:r>
              <a:rPr lang="de-DE" sz="2800" dirty="0"/>
              <a:t> </a:t>
            </a:r>
            <a:r>
              <a:rPr lang="de-DE" sz="2800" dirty="0" err="1"/>
              <a:t>Function</a:t>
            </a:r>
            <a:endParaRPr lang="de-DE" sz="2800" dirty="0"/>
          </a:p>
        </p:txBody>
      </p:sp>
      <p:sp>
        <p:nvSpPr>
          <p:cNvPr id="6" name="Textfeld 5"/>
          <p:cNvSpPr txBox="1"/>
          <p:nvPr/>
        </p:nvSpPr>
        <p:spPr>
          <a:xfrm>
            <a:off x="611560" y="1711026"/>
            <a:ext cx="8280920" cy="4454278"/>
          </a:xfrm>
          <a:prstGeom prst="rect">
            <a:avLst/>
          </a:prstGeom>
          <a:solidFill>
            <a:schemeClr val="tx1"/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&lt;#</a:t>
            </a:r>
          </a:p>
          <a:p>
            <a: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de-DE" sz="1400" dirty="0" err="1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Synopis</a:t>
            </a:r>
            <a:endParaRPr lang="de-DE" sz="1400" dirty="0">
              <a:solidFill>
                <a:srgbClr val="3BFF2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Ein leerer Rahmen für eine "</a:t>
            </a:r>
            <a:r>
              <a:rPr lang="de-DE" sz="1400" dirty="0" err="1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advanced</a:t>
            </a:r>
            <a: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#&gt;</a:t>
            </a:r>
          </a:p>
          <a:p>
            <a:r>
              <a:rPr lang="de-DE" sz="1400" dirty="0" err="1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Muster-Beispiel</a:t>
            </a:r>
            <a:b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[</a:t>
            </a:r>
            <a:r>
              <a:rPr lang="de-DE" sz="1400" dirty="0" err="1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CmdletBinding</a:t>
            </a:r>
            <a: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400" dirty="0" err="1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ConfirmImpact</a:t>
            </a:r>
            <a: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=&lt;String&gt;,</a:t>
            </a:r>
          </a:p>
          <a:p>
            <a: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de-DE" sz="1400" dirty="0" err="1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DefaultParameterSetName</a:t>
            </a:r>
            <a: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=&lt;String&gt;,</a:t>
            </a:r>
          </a:p>
          <a:p>
            <a: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de-DE" sz="1400" dirty="0" err="1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HelpURI</a:t>
            </a:r>
            <a: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=&lt;URI&gt;,</a:t>
            </a:r>
          </a:p>
          <a:p>
            <a: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de-DE" sz="1400" dirty="0" err="1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SupportsPaging</a:t>
            </a:r>
            <a: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=&lt;Boolean&gt;,</a:t>
            </a:r>
          </a:p>
          <a:p>
            <a: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de-DE" sz="1400" dirty="0" err="1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SupportsShouldProcess</a:t>
            </a:r>
            <a: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=&lt;Boolean&gt;,</a:t>
            </a:r>
          </a:p>
          <a:p>
            <a: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de-DE" sz="1400" dirty="0" err="1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PositionalBinding</a:t>
            </a:r>
            <a: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=&lt;Boolean&gt;)]</a:t>
            </a:r>
          </a:p>
          <a:p>
            <a: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sz="1400" dirty="0" err="1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([Parameter(…)][Datentyp] $Parameter1)</a:t>
            </a:r>
          </a:p>
          <a:p>
            <a: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Begin { }</a:t>
            </a:r>
          </a:p>
          <a:p>
            <a: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sz="1400" dirty="0" err="1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</a:t>
            </a:r>
            <a: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}</a:t>
            </a:r>
          </a:p>
          <a:p>
            <a: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End { }</a:t>
            </a:r>
          </a:p>
          <a:p>
            <a:r>
              <a:rPr lang="de-DE" sz="1400" dirty="0">
                <a:solidFill>
                  <a:srgbClr val="3BFF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75299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Rolle der Attribute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Attribute sind allgemein ergänzende Informationen</a:t>
            </a:r>
          </a:p>
          <a:p>
            <a:r>
              <a:rPr lang="de-DE" sz="2000" dirty="0"/>
              <a:t>Bei der </a:t>
            </a:r>
            <a:r>
              <a:rPr lang="de-DE" sz="2000" dirty="0" err="1"/>
              <a:t>PowerShell</a:t>
            </a:r>
            <a:r>
              <a:rPr lang="de-DE" sz="2000" dirty="0"/>
              <a:t> ist ein Attribut ebenfalls ein Objekt mit Eigenschaften</a:t>
            </a:r>
          </a:p>
          <a:p>
            <a:r>
              <a:rPr lang="de-DE" sz="2000" dirty="0"/>
              <a:t>Bei der </a:t>
            </a:r>
            <a:r>
              <a:rPr lang="de-DE" sz="2000" dirty="0" err="1"/>
              <a:t>PowerShell</a:t>
            </a:r>
            <a:r>
              <a:rPr lang="de-DE" sz="2000" dirty="0"/>
              <a:t> werden die Attributnamen in eckige Klammern gesetzt, z.B. [Parameter]</a:t>
            </a:r>
          </a:p>
          <a:p>
            <a:r>
              <a:rPr lang="de-DE" sz="2000" b="1" dirty="0" smtClean="0"/>
              <a:t>Wichtig</a:t>
            </a:r>
            <a:r>
              <a:rPr lang="de-DE" sz="2000" dirty="0" smtClean="0"/>
              <a:t>: Ein Attribut bezieht </a:t>
            </a:r>
            <a:r>
              <a:rPr lang="de-DE" sz="2000" dirty="0"/>
              <a:t>sich immer auf ein anderes Element, z.B. </a:t>
            </a:r>
            <a:r>
              <a:rPr lang="de-DE" sz="2000" dirty="0" smtClean="0"/>
              <a:t>einen oder alle Parameter einer </a:t>
            </a:r>
            <a:r>
              <a:rPr lang="de-DE" sz="2000" dirty="0" err="1" smtClean="0"/>
              <a:t>Function</a:t>
            </a:r>
            <a:endParaRPr lang="de-DE" sz="2000" dirty="0"/>
          </a:p>
        </p:txBody>
      </p:sp>
      <p:sp>
        <p:nvSpPr>
          <p:cNvPr id="6" name="Textfeld 5"/>
          <p:cNvSpPr txBox="1"/>
          <p:nvPr/>
        </p:nvSpPr>
        <p:spPr>
          <a:xfrm>
            <a:off x="971600" y="3933056"/>
            <a:ext cx="7491292" cy="12226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-Speicherkosten</a:t>
            </a:r>
            <a:b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([Parameter(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Mandatory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=$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)][String]$Path)</a:t>
            </a:r>
            <a:b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2270204" y="4687916"/>
            <a:ext cx="0" cy="72008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1659691" y="5480004"/>
            <a:ext cx="1221026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 smtClean="0"/>
              <a:t>Attributname</a:t>
            </a:r>
            <a:endParaRPr lang="de-DE" dirty="0"/>
          </a:p>
        </p:txBody>
      </p:sp>
      <p:cxnSp>
        <p:nvCxnSpPr>
          <p:cNvPr id="9" name="Gerade Verbindung mit Pfeil 8"/>
          <p:cNvCxnSpPr/>
          <p:nvPr/>
        </p:nvCxnSpPr>
        <p:spPr>
          <a:xfrm>
            <a:off x="3350324" y="4687916"/>
            <a:ext cx="0" cy="72008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3134300" y="5480004"/>
            <a:ext cx="1674676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 smtClean="0"/>
              <a:t>Attributeigenschaft</a:t>
            </a:r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10708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Das [Parameter]-Attribut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612648" y="1628800"/>
            <a:ext cx="8153400" cy="4495800"/>
          </a:xfrm>
        </p:spPr>
        <p:txBody>
          <a:bodyPr>
            <a:normAutofit/>
          </a:bodyPr>
          <a:lstStyle/>
          <a:p>
            <a:r>
              <a:rPr lang="de-DE" sz="2400" dirty="0"/>
              <a:t>Erweitert die Definition eines Parameters um verschiedene Eigenschaften:</a:t>
            </a:r>
          </a:p>
          <a:p>
            <a:pPr lvl="1"/>
            <a:r>
              <a:rPr lang="de-DE" sz="2000" dirty="0" err="1"/>
              <a:t>Mandatory</a:t>
            </a:r>
            <a:r>
              <a:rPr lang="de-DE" sz="2000" dirty="0"/>
              <a:t> (Pflichtparameter Ja/Nein)</a:t>
            </a:r>
          </a:p>
          <a:p>
            <a:pPr lvl="1"/>
            <a:r>
              <a:rPr lang="de-DE" sz="2000" dirty="0" err="1"/>
              <a:t>ParameterSetName</a:t>
            </a:r>
            <a:r>
              <a:rPr lang="de-DE" sz="2000" dirty="0"/>
              <a:t> (Name des Parametersets, zu dem der Parameter gehört)</a:t>
            </a:r>
          </a:p>
          <a:p>
            <a:pPr lvl="1"/>
            <a:r>
              <a:rPr lang="de-DE" sz="2000" dirty="0"/>
              <a:t>Position (Position des Parameters)</a:t>
            </a:r>
          </a:p>
          <a:p>
            <a:pPr lvl="1"/>
            <a:r>
              <a:rPr lang="de-DE" sz="2000" dirty="0" err="1"/>
              <a:t>ValueFromPipeline</a:t>
            </a:r>
            <a:r>
              <a:rPr lang="de-DE" sz="2000" dirty="0"/>
              <a:t> (Art der Parameterbindung)</a:t>
            </a:r>
          </a:p>
          <a:p>
            <a:pPr lvl="1"/>
            <a:r>
              <a:rPr lang="de-DE" sz="2000" dirty="0" err="1"/>
              <a:t>ValueFromPipelineByPropertyName</a:t>
            </a:r>
            <a:r>
              <a:rPr lang="de-DE" sz="2000" dirty="0"/>
              <a:t> (Art der Parameterbindung)</a:t>
            </a:r>
          </a:p>
          <a:p>
            <a:pPr lvl="1"/>
            <a:r>
              <a:rPr lang="de-DE" sz="2000" dirty="0" err="1"/>
              <a:t>ValueFromRemainingArguments</a:t>
            </a:r>
            <a:r>
              <a:rPr lang="de-DE" sz="2000" dirty="0"/>
              <a:t> </a:t>
            </a:r>
            <a:r>
              <a:rPr lang="de-DE" sz="2000" dirty="0" smtClean="0"/>
              <a:t>(der Parameter </a:t>
            </a:r>
            <a:r>
              <a:rPr lang="de-DE" sz="2000" dirty="0"/>
              <a:t>erhält die restlichen Argumente)</a:t>
            </a:r>
          </a:p>
          <a:p>
            <a:pPr lvl="1"/>
            <a:r>
              <a:rPr lang="de-DE" sz="2000" dirty="0" err="1"/>
              <a:t>HelpMessage</a:t>
            </a:r>
            <a:r>
              <a:rPr lang="de-DE" sz="2000" dirty="0"/>
              <a:t> (Hilfetext)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246255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Die Parameterbindung festlegen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Die Art der Parameterbindung wird über zwei Eigenschaften des [Parameter]-Attributs festgelegt:</a:t>
            </a:r>
          </a:p>
          <a:p>
            <a:pPr lvl="1"/>
            <a:r>
              <a:rPr lang="de-DE" sz="1800" dirty="0"/>
              <a:t> </a:t>
            </a:r>
            <a:r>
              <a:rPr lang="de-DE" sz="1800" dirty="0" err="1"/>
              <a:t>ValueFromPipeline</a:t>
            </a:r>
            <a:endParaRPr lang="de-DE" sz="1800" dirty="0"/>
          </a:p>
          <a:p>
            <a:pPr lvl="1"/>
            <a:r>
              <a:rPr lang="de-DE" sz="1800" dirty="0"/>
              <a:t> </a:t>
            </a:r>
            <a:r>
              <a:rPr lang="de-DE" sz="1800" dirty="0" err="1"/>
              <a:t>ValueFromPipelineByPropertyName</a:t>
            </a:r>
            <a:r>
              <a:rPr lang="de-DE" sz="1800" dirty="0"/>
              <a:t> </a:t>
            </a:r>
          </a:p>
          <a:p>
            <a:r>
              <a:rPr lang="de-DE" sz="2000" dirty="0"/>
              <a:t>Beide geben kann, dass der Parameter seinen Wert auch </a:t>
            </a:r>
            <a:r>
              <a:rPr lang="de-DE" sz="2000" dirty="0" smtClean="0"/>
              <a:t>(!) aus </a:t>
            </a:r>
            <a:r>
              <a:rPr lang="de-DE" sz="2000" dirty="0"/>
              <a:t>der Pipeline beziehen kann</a:t>
            </a:r>
          </a:p>
          <a:p>
            <a:r>
              <a:rPr lang="de-DE" sz="2000" dirty="0"/>
              <a:t>Bei </a:t>
            </a:r>
            <a:r>
              <a:rPr lang="de-DE" sz="2000" b="1" dirty="0" err="1"/>
              <a:t>ValueFromPipelineByPropertyName</a:t>
            </a:r>
            <a:r>
              <a:rPr lang="de-DE" sz="2000" dirty="0"/>
              <a:t> muss das Objekt in der Pipeline eine Eigenschaft besitzen, die dem Namen des Parameters entspricht</a:t>
            </a:r>
          </a:p>
          <a:p>
            <a:r>
              <a:rPr lang="de-DE" sz="2000" b="1" dirty="0"/>
              <a:t>Tipp</a:t>
            </a:r>
            <a:r>
              <a:rPr lang="de-DE" sz="2000" dirty="0"/>
              <a:t>: Über das [Alias]-Attribut erhält der Parameter einen Alias, der dem Namen der Eigenschaft </a:t>
            </a:r>
            <a:r>
              <a:rPr lang="de-DE" sz="2000" dirty="0" smtClean="0"/>
              <a:t>entspricht, mit der eine Bindung möglich sein soll</a:t>
            </a:r>
          </a:p>
          <a:p>
            <a:r>
              <a:rPr lang="de-DE" sz="2000" b="1" dirty="0" smtClean="0"/>
              <a:t>Beispiel</a:t>
            </a:r>
            <a:r>
              <a:rPr lang="de-DE" sz="2000" dirty="0" smtClean="0"/>
              <a:t>: Ein Parameter mit dem Namen </a:t>
            </a:r>
            <a:r>
              <a:rPr lang="de-DE" sz="2000" b="1" dirty="0" smtClean="0"/>
              <a:t>Pfad</a:t>
            </a:r>
            <a:r>
              <a:rPr lang="de-DE" sz="2000" dirty="0" smtClean="0"/>
              <a:t> erhält </a:t>
            </a:r>
            <a:r>
              <a:rPr lang="de-DE" sz="2000" b="1" dirty="0" err="1" smtClean="0"/>
              <a:t>PSPath</a:t>
            </a:r>
            <a:r>
              <a:rPr lang="de-DE" sz="2000" dirty="0" smtClean="0"/>
              <a:t> als Alias</a:t>
            </a:r>
            <a:endParaRPr lang="de-DE" sz="2000" dirty="0"/>
          </a:p>
          <a:p>
            <a:pPr lvl="1"/>
            <a:endParaRPr lang="de-DE" sz="180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267084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Attribute für die Parametervalidierung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612648" y="1628800"/>
            <a:ext cx="8153400" cy="4495800"/>
          </a:xfrm>
        </p:spPr>
        <p:txBody>
          <a:bodyPr>
            <a:normAutofit/>
          </a:bodyPr>
          <a:lstStyle/>
          <a:p>
            <a:r>
              <a:rPr lang="de-DE" sz="2000" dirty="0"/>
              <a:t>Führen eine Validierung bei der Argumentzuordnung und damit vor (!) dem Ausführen der </a:t>
            </a:r>
            <a:r>
              <a:rPr lang="de-DE" sz="2000" dirty="0" err="1"/>
              <a:t>Function</a:t>
            </a:r>
            <a:r>
              <a:rPr lang="de-DE" sz="2000" dirty="0"/>
              <a:t> durch</a:t>
            </a:r>
          </a:p>
          <a:p>
            <a:r>
              <a:rPr lang="de-DE" sz="2000" b="1" dirty="0"/>
              <a:t>Vorteil</a:t>
            </a:r>
            <a:r>
              <a:rPr lang="de-DE" sz="2000" dirty="0"/>
              <a:t>: Die </a:t>
            </a:r>
            <a:r>
              <a:rPr lang="de-DE" sz="2000" dirty="0" err="1"/>
              <a:t>Function</a:t>
            </a:r>
            <a:r>
              <a:rPr lang="de-DE" sz="2000" dirty="0"/>
              <a:t> wird nicht mit unpassenden Werten aufgerufen</a:t>
            </a:r>
          </a:p>
          <a:p>
            <a:r>
              <a:rPr lang="de-DE" sz="2000" dirty="0"/>
              <a:t>Werden in der Hilfe unter </a:t>
            </a:r>
            <a:r>
              <a:rPr lang="de-DE" sz="2000" i="1" dirty="0" err="1"/>
              <a:t>about_functions_advanced_parameters</a:t>
            </a:r>
            <a:r>
              <a:rPr lang="de-DE" sz="2000" dirty="0"/>
              <a:t> beschrieben</a:t>
            </a:r>
          </a:p>
          <a:p>
            <a:r>
              <a:rPr lang="de-DE" sz="2000" b="1" dirty="0" smtClean="0"/>
              <a:t>Tipp:</a:t>
            </a:r>
            <a:r>
              <a:rPr lang="de-DE" sz="2000" dirty="0" smtClean="0"/>
              <a:t> In </a:t>
            </a:r>
            <a:r>
              <a:rPr lang="de-DE" sz="2000" dirty="0" err="1" smtClean="0"/>
              <a:t>PowerShell</a:t>
            </a:r>
            <a:r>
              <a:rPr lang="de-DE" sz="2000" dirty="0" smtClean="0"/>
              <a:t> 7.x gibt es weitere Validierungsattribute (u.a. </a:t>
            </a:r>
            <a:r>
              <a:rPr lang="de-DE" sz="2000" dirty="0" err="1" smtClean="0"/>
              <a:t>V</a:t>
            </a:r>
            <a:r>
              <a:rPr lang="de-DE" sz="2000" i="1" dirty="0" err="1" smtClean="0"/>
              <a:t>alidateUserDrive</a:t>
            </a:r>
            <a:r>
              <a:rPr lang="de-DE" dirty="0" smtClean="0"/>
              <a:t> </a:t>
            </a:r>
            <a:r>
              <a:rPr lang="de-DE" sz="2000" dirty="0"/>
              <a:t>für einen Path-Parameter)</a:t>
            </a:r>
          </a:p>
          <a:p>
            <a:endParaRPr lang="de-DE" sz="240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332040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Beispiele für Parameter-Validierung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sz="2000" b="1" dirty="0"/>
              <a:t>[AllowNull] </a:t>
            </a:r>
            <a:r>
              <a:rPr lang="de-DE" sz="2000" dirty="0"/>
              <a:t>- $null-Werte </a:t>
            </a:r>
            <a:r>
              <a:rPr lang="de-DE" sz="2000" dirty="0" smtClean="0"/>
              <a:t>sind explizit erlaubt</a:t>
            </a:r>
            <a:endParaRPr lang="de-DE" sz="2000" dirty="0"/>
          </a:p>
          <a:p>
            <a:r>
              <a:rPr lang="de-DE" sz="2000" b="1" dirty="0"/>
              <a:t>[ValidatePattern] </a:t>
            </a:r>
            <a:r>
              <a:rPr lang="de-DE" sz="2000" dirty="0"/>
              <a:t>– Validierung </a:t>
            </a:r>
            <a:r>
              <a:rPr lang="de-DE" sz="2000" dirty="0" smtClean="0"/>
              <a:t>des Wertes per </a:t>
            </a:r>
            <a:r>
              <a:rPr lang="de-DE" sz="2000" dirty="0"/>
              <a:t>Regex</a:t>
            </a:r>
          </a:p>
          <a:p>
            <a:r>
              <a:rPr lang="de-DE" sz="2000" b="1" dirty="0"/>
              <a:t>[ValidateRange] </a:t>
            </a:r>
            <a:r>
              <a:rPr lang="de-DE" sz="2000" dirty="0"/>
              <a:t>– erlaubter Bereich für Integer-Werte</a:t>
            </a:r>
          </a:p>
          <a:p>
            <a:r>
              <a:rPr lang="de-DE" sz="2000" b="1" dirty="0"/>
              <a:t>[ValidateScript] </a:t>
            </a:r>
            <a:r>
              <a:rPr lang="de-DE" sz="2000" dirty="0"/>
              <a:t>– Validierung </a:t>
            </a:r>
            <a:r>
              <a:rPr lang="de-DE" sz="2000" dirty="0" smtClean="0"/>
              <a:t>des Wertes per </a:t>
            </a:r>
            <a:r>
              <a:rPr lang="de-DE" sz="2000" dirty="0"/>
              <a:t>Skript</a:t>
            </a:r>
          </a:p>
          <a:p>
            <a:r>
              <a:rPr lang="de-DE" sz="2000" b="1" dirty="0"/>
              <a:t>[ValidateSet]</a:t>
            </a:r>
            <a:r>
              <a:rPr lang="de-DE" sz="2000" dirty="0"/>
              <a:t> – es sind nur bestimmte Werte </a:t>
            </a:r>
            <a:r>
              <a:rPr lang="de-DE" sz="2000" dirty="0" smtClean="0"/>
              <a:t>zugelassen</a:t>
            </a:r>
          </a:p>
          <a:p>
            <a:r>
              <a:rPr lang="de-DE" sz="2000" b="1" dirty="0" smtClean="0"/>
              <a:t>[</a:t>
            </a:r>
            <a:r>
              <a:rPr lang="de-DE" sz="2000" b="1" dirty="0" err="1"/>
              <a:t>ValidateUserDrive</a:t>
            </a:r>
            <a:r>
              <a:rPr lang="de-DE" sz="2000" b="1" dirty="0" smtClean="0"/>
              <a:t>]</a:t>
            </a:r>
            <a:r>
              <a:rPr lang="de-DE" sz="2000" dirty="0" smtClean="0"/>
              <a:t> </a:t>
            </a:r>
            <a:r>
              <a:rPr lang="de-DE" sz="2000" dirty="0"/>
              <a:t>– </a:t>
            </a:r>
            <a:r>
              <a:rPr lang="de-DE" sz="2000" dirty="0" smtClean="0"/>
              <a:t>ein Verzeichnispfad muss im Benutzerprofil liegen</a:t>
            </a:r>
            <a:endParaRPr lang="de-DE" sz="20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615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611560" y="4581128"/>
            <a:ext cx="5763100" cy="12534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-Speicherkosten</a:t>
            </a:r>
            <a:b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[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CmdletBinding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()]</a:t>
            </a:r>
            <a:b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([Parameter(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Mandatory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)][String]$Path)</a:t>
            </a:r>
            <a:b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5229200"/>
            <a:ext cx="3456384" cy="872357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89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Das [</a:t>
            </a:r>
            <a:r>
              <a:rPr lang="de-DE" sz="2800" dirty="0" err="1"/>
              <a:t>CmdletBinding</a:t>
            </a:r>
            <a:r>
              <a:rPr lang="de-DE" sz="2800" dirty="0"/>
              <a:t>]-Attribut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2980928"/>
          </a:xfrm>
        </p:spPr>
        <p:txBody>
          <a:bodyPr>
            <a:normAutofit/>
          </a:bodyPr>
          <a:lstStyle/>
          <a:p>
            <a:r>
              <a:rPr lang="de-DE" sz="2400" dirty="0"/>
              <a:t>Legt fest, dass die Parameterbindung einer </a:t>
            </a:r>
            <a:r>
              <a:rPr lang="de-DE" sz="2400" dirty="0" err="1"/>
              <a:t>Function</a:t>
            </a:r>
            <a:r>
              <a:rPr lang="de-DE" sz="2400" dirty="0"/>
              <a:t> wie bei einem </a:t>
            </a:r>
            <a:r>
              <a:rPr lang="de-DE" sz="2400" dirty="0" err="1"/>
              <a:t>Cmdlet</a:t>
            </a:r>
            <a:r>
              <a:rPr lang="de-DE" sz="2400" dirty="0"/>
              <a:t> durchgeführt wird:</a:t>
            </a:r>
          </a:p>
          <a:p>
            <a:pPr lvl="1"/>
            <a:r>
              <a:rPr lang="de-DE" sz="2000" dirty="0"/>
              <a:t>Es sind keine Argumente erlaubt, die keinem Parameter zugeordnet werden können</a:t>
            </a:r>
          </a:p>
          <a:p>
            <a:pPr lvl="1"/>
            <a:r>
              <a:rPr lang="de-DE" sz="2000" dirty="0"/>
              <a:t>Es stehen bei der </a:t>
            </a:r>
            <a:r>
              <a:rPr lang="de-DE" sz="2000" dirty="0" err="1"/>
              <a:t>Function</a:t>
            </a:r>
            <a:r>
              <a:rPr lang="de-DE" sz="2000" dirty="0"/>
              <a:t> die allgemeinen Parameter (</a:t>
            </a:r>
            <a:r>
              <a:rPr lang="de-DE" sz="2000" dirty="0" err="1"/>
              <a:t>ErrorAction</a:t>
            </a:r>
            <a:r>
              <a:rPr lang="de-DE" sz="2000" dirty="0"/>
              <a:t>, Verbose usw.) zur Verfügung</a:t>
            </a:r>
          </a:p>
          <a:p>
            <a:pPr lvl="1"/>
            <a:r>
              <a:rPr lang="de-DE" sz="2000" dirty="0"/>
              <a:t>Geht dem </a:t>
            </a:r>
            <a:r>
              <a:rPr lang="de-DE" sz="2000" dirty="0" err="1"/>
              <a:t>param</a:t>
            </a:r>
            <a:r>
              <a:rPr lang="de-DE" sz="2000" dirty="0"/>
              <a:t>-Befehl voraus (dieser ist obligatorisch)</a:t>
            </a:r>
          </a:p>
          <a:p>
            <a:pPr lvl="1"/>
            <a:r>
              <a:rPr lang="de-DE" sz="2000" dirty="0"/>
              <a:t>Wird  unter </a:t>
            </a:r>
            <a:r>
              <a:rPr lang="de-DE" sz="2000" b="1" dirty="0" err="1"/>
              <a:t>about_Functions_CmdletBindingAttribute</a:t>
            </a:r>
            <a:r>
              <a:rPr lang="de-DE" sz="2000" dirty="0"/>
              <a:t> beschrieben</a:t>
            </a:r>
          </a:p>
          <a:p>
            <a:pPr lvl="1"/>
            <a:endParaRPr lang="de-DE" sz="2000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58056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Eigenschaften von [CmdletBinding]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556792"/>
            <a:ext cx="8229600" cy="4713387"/>
          </a:xfrm>
        </p:spPr>
        <p:txBody>
          <a:bodyPr>
            <a:normAutofit/>
          </a:bodyPr>
          <a:lstStyle/>
          <a:p>
            <a:r>
              <a:rPr lang="de-DE" sz="2400" dirty="0"/>
              <a:t>Besitzt mehrere Eigenschaften:</a:t>
            </a:r>
          </a:p>
          <a:p>
            <a:pPr lvl="1"/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ConfirmImpact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=&lt;String&gt;</a:t>
            </a:r>
          </a:p>
          <a:p>
            <a:pPr lvl="1"/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DefaultParameterSetName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=&lt;String&gt;</a:t>
            </a:r>
          </a:p>
          <a:p>
            <a:pPr lvl="1"/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HelpURI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=&lt;URI&gt;</a:t>
            </a:r>
          </a:p>
          <a:p>
            <a:pPr lvl="1"/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SupportsPaging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=&lt;Boolean&gt;</a:t>
            </a:r>
          </a:p>
          <a:p>
            <a:pPr lvl="1"/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SupportsShouldProcess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=&lt;Boolean&gt;</a:t>
            </a:r>
          </a:p>
          <a:p>
            <a:pPr lvl="1"/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PositionalBinding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=&lt;Boolean&gt;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51974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SupportsShouldProcess-Eigenschaft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595933"/>
            <a:ext cx="8229600" cy="4713387"/>
          </a:xfrm>
        </p:spPr>
        <p:txBody>
          <a:bodyPr>
            <a:normAutofit/>
          </a:bodyPr>
          <a:lstStyle/>
          <a:p>
            <a:r>
              <a:rPr lang="de-DE" sz="2400" dirty="0"/>
              <a:t>Eine Eigenschaft von </a:t>
            </a:r>
            <a:r>
              <a:rPr lang="de-DE" sz="2400" b="1" dirty="0"/>
              <a:t>[</a:t>
            </a:r>
            <a:r>
              <a:rPr lang="de-DE" sz="2400" b="1" dirty="0" err="1"/>
              <a:t>CmdletBinding</a:t>
            </a:r>
            <a:r>
              <a:rPr lang="de-DE" sz="2400" b="1" dirty="0"/>
              <a:t>]</a:t>
            </a:r>
          </a:p>
          <a:p>
            <a:r>
              <a:rPr lang="de-DE" sz="2400" dirty="0"/>
              <a:t>Fügt die Parameter </a:t>
            </a:r>
            <a:r>
              <a:rPr lang="de-DE" sz="2400" b="1" dirty="0" err="1"/>
              <a:t>Confirm</a:t>
            </a:r>
            <a:r>
              <a:rPr lang="de-DE" sz="2400" dirty="0"/>
              <a:t> und </a:t>
            </a:r>
            <a:r>
              <a:rPr lang="de-DE" sz="2400" b="1" dirty="0" err="1"/>
              <a:t>WhatIf</a:t>
            </a:r>
            <a:r>
              <a:rPr lang="de-DE" sz="2400" dirty="0"/>
              <a:t> hinzu</a:t>
            </a:r>
          </a:p>
          <a:p>
            <a:r>
              <a:rPr lang="de-DE" sz="2400" dirty="0"/>
              <a:t>Setzt den </a:t>
            </a:r>
            <a:r>
              <a:rPr lang="de-DE" sz="2400" b="1" dirty="0" err="1"/>
              <a:t>Confirm</a:t>
            </a:r>
            <a:r>
              <a:rPr lang="de-DE" sz="2400" b="1" dirty="0"/>
              <a:t>-Parameter</a:t>
            </a:r>
            <a:r>
              <a:rPr lang="de-DE" sz="2400" dirty="0"/>
              <a:t> bei allen </a:t>
            </a:r>
            <a:r>
              <a:rPr lang="de-DE" sz="2400" dirty="0" err="1"/>
              <a:t>Cmdlets</a:t>
            </a:r>
            <a:r>
              <a:rPr lang="de-DE" sz="2400" dirty="0"/>
              <a:t>, die ihn anbieten, so dass jede Operation einzeln bestätigt werden muss</a:t>
            </a:r>
          </a:p>
          <a:p>
            <a:r>
              <a:rPr lang="de-DE" sz="2400" dirty="0"/>
              <a:t>Über </a:t>
            </a:r>
            <a:r>
              <a:rPr lang="de-DE" sz="2400" b="1" dirty="0"/>
              <a:t>$</a:t>
            </a:r>
            <a:r>
              <a:rPr lang="de-DE" sz="2400" b="1" dirty="0" err="1"/>
              <a:t>PSCmdlet.ShouldProcess</a:t>
            </a:r>
            <a:r>
              <a:rPr lang="de-DE" sz="2400" b="1" dirty="0"/>
              <a:t>()</a:t>
            </a:r>
            <a:r>
              <a:rPr lang="de-DE" sz="2400" dirty="0"/>
              <a:t> wird eine explizite Bestätigung angefordert  - für Befehle, ohne eingebautes </a:t>
            </a:r>
            <a:r>
              <a:rPr lang="de-DE" sz="2400" dirty="0" err="1"/>
              <a:t>Confirm</a:t>
            </a:r>
            <a:endParaRPr lang="de-DE" sz="240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240279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Das Ziel der Schulung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28800"/>
            <a:ext cx="8153400" cy="4495800"/>
          </a:xfrm>
        </p:spPr>
        <p:txBody>
          <a:bodyPr>
            <a:noAutofit/>
          </a:bodyPr>
          <a:lstStyle/>
          <a:p>
            <a:r>
              <a:rPr lang="de-DE" sz="2400" dirty="0"/>
              <a:t>Jeder Teilnehmer soll mit den grundlegenden Mechanismen der PowerShell vertraut sein</a:t>
            </a:r>
          </a:p>
          <a:p>
            <a:r>
              <a:rPr lang="de-DE" sz="2400" dirty="0"/>
              <a:t>Verständnis für die Grundlagen (Objekte, Typen, Function-Parameter usw.)</a:t>
            </a:r>
          </a:p>
          <a:p>
            <a:r>
              <a:rPr lang="de-DE" sz="2400" dirty="0"/>
              <a:t>Ein paar Tipps für die Praxis (z.B. Performance-Tipps)</a:t>
            </a:r>
          </a:p>
          <a:p>
            <a:r>
              <a:rPr lang="de-DE" sz="2400" dirty="0"/>
              <a:t>Ein Ziel der Schulung: Jeder Teilnehmer soll nach der Schulung beliebige Funktionalitäten in Skripte, Functions und Module „verpacken“ können</a:t>
            </a:r>
          </a:p>
          <a:p>
            <a:r>
              <a:rPr lang="de-DE" sz="2400" dirty="0" smtClean="0"/>
              <a:t>Gelegenheit </a:t>
            </a:r>
            <a:r>
              <a:rPr lang="de-DE" sz="2400" dirty="0"/>
              <a:t>sich an drei Tagen in entspannter Umgebung mit der PowerShell zu beschäftigen</a:t>
            </a:r>
          </a:p>
        </p:txBody>
      </p:sp>
    </p:spTree>
    <p:extLst>
      <p:ext uri="{BB962C8B-B14F-4D97-AF65-F5344CB8AC3E}">
        <p14:creationId xmlns:p14="http://schemas.microsoft.com/office/powerpoint/2010/main" val="367621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Ein Beispiel für SupportsShouldProcess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532656"/>
          </a:xfrm>
        </p:spPr>
        <p:txBody>
          <a:bodyPr>
            <a:normAutofit/>
          </a:bodyPr>
          <a:lstStyle/>
          <a:p>
            <a:r>
              <a:rPr lang="de-DE" sz="2400" dirty="0"/>
              <a:t>Ein Beispiel für </a:t>
            </a:r>
            <a:r>
              <a:rPr lang="de-DE" sz="2400" b="1" dirty="0" err="1"/>
              <a:t>Confirm</a:t>
            </a:r>
            <a:r>
              <a:rPr lang="de-DE" sz="2400" dirty="0"/>
              <a:t> bei </a:t>
            </a:r>
            <a:r>
              <a:rPr lang="de-DE" sz="2400" dirty="0" err="1"/>
              <a:t>Cmdlets</a:t>
            </a:r>
            <a:endParaRPr lang="de-DE" sz="2400" dirty="0"/>
          </a:p>
        </p:txBody>
      </p:sp>
      <p:sp>
        <p:nvSpPr>
          <p:cNvPr id="4" name="Textfeld 3"/>
          <p:cNvSpPr txBox="1"/>
          <p:nvPr/>
        </p:nvSpPr>
        <p:spPr>
          <a:xfrm>
            <a:off x="827584" y="2204864"/>
            <a:ext cx="5763100" cy="1807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Test-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Confirm</a:t>
            </a:r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CmdletBinding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SupportsShouldProcess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New-Item -Name Test.dat -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ItemType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File | Out-Null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"Test.dat" | Remove-item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Test-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Confirm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Confirm</a:t>
            </a:r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 Verbindung mit Pfeil 9"/>
          <p:cNvCxnSpPr/>
          <p:nvPr/>
        </p:nvCxnSpPr>
        <p:spPr>
          <a:xfrm flipH="1">
            <a:off x="2555776" y="3356992"/>
            <a:ext cx="72008" cy="36004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>
            <a:off x="1691680" y="3212976"/>
            <a:ext cx="576064" cy="504056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>
            <a:off x="2339752" y="4012264"/>
            <a:ext cx="0" cy="424848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2051720" y="4437112"/>
            <a:ext cx="4959100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Jedes </a:t>
            </a:r>
            <a:r>
              <a:rPr lang="de-DE" dirty="0" err="1"/>
              <a:t>Cmdlet</a:t>
            </a:r>
            <a:r>
              <a:rPr lang="de-DE" dirty="0"/>
              <a:t> mit </a:t>
            </a:r>
            <a:r>
              <a:rPr lang="de-DE" dirty="0" err="1"/>
              <a:t>Confirm</a:t>
            </a:r>
            <a:r>
              <a:rPr lang="de-DE" dirty="0"/>
              <a:t>-Parameter muss bestätigt werden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386914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SupportsShouldProcess bei eigenen Aktionen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676672"/>
          </a:xfrm>
        </p:spPr>
        <p:txBody>
          <a:bodyPr>
            <a:normAutofit/>
          </a:bodyPr>
          <a:lstStyle/>
          <a:p>
            <a:r>
              <a:rPr lang="de-DE" sz="2400" dirty="0"/>
              <a:t>Ein Beispiel für </a:t>
            </a:r>
            <a:r>
              <a:rPr lang="de-DE" sz="2400" b="1" dirty="0" err="1"/>
              <a:t>Confirm</a:t>
            </a:r>
            <a:r>
              <a:rPr lang="de-DE" sz="2400" dirty="0"/>
              <a:t> bei eigenen Aktionen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27584" y="2204864"/>
            <a:ext cx="5763100" cy="25460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Remove-Numbers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CmdletBinding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SupportsShouldProcess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[]]$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BaseArray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[]]$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RemoveArray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($z in 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RemoveArray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PSCmdlet.ShouldProcess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("Element $z löschen?"))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BaseArray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BaseArray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-ne $z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BaseArray</a:t>
            </a:r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229584" y="5013176"/>
            <a:ext cx="4789182" cy="8840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$a = 1..10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$r = 3,5,7</a:t>
            </a:r>
          </a:p>
          <a:p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Remove-Numbers -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BaseArray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$a -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RemoveArray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$r  -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Confirm</a:t>
            </a:r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3491880" y="3573016"/>
            <a:ext cx="1944216" cy="2016224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/>
          <p:cNvSpPr/>
          <p:nvPr/>
        </p:nvSpPr>
        <p:spPr>
          <a:xfrm>
            <a:off x="1979712" y="3284984"/>
            <a:ext cx="79208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509120"/>
            <a:ext cx="3180268" cy="85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295047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Rolle von </a:t>
            </a:r>
            <a:r>
              <a:rPr lang="de-DE" sz="2800" dirty="0" err="1"/>
              <a:t>ConfirmImpact</a:t>
            </a:r>
            <a:r>
              <a:rPr lang="de-DE" sz="2800" dirty="0"/>
              <a:t> (1)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4133055"/>
          </a:xfrm>
        </p:spPr>
        <p:txBody>
          <a:bodyPr>
            <a:noAutofit/>
          </a:bodyPr>
          <a:lstStyle/>
          <a:p>
            <a:r>
              <a:rPr lang="de-DE" sz="2400" dirty="0"/>
              <a:t>Weitere Eigenschaft von </a:t>
            </a:r>
            <a:r>
              <a:rPr lang="de-DE" sz="2400" b="1" dirty="0" err="1"/>
              <a:t>CmdletBinding</a:t>
            </a:r>
            <a:r>
              <a:rPr lang="de-DE" sz="2400" dirty="0"/>
              <a:t>()</a:t>
            </a:r>
          </a:p>
          <a:p>
            <a:r>
              <a:rPr lang="de-DE" sz="2400" dirty="0"/>
              <a:t>Legt fest, ob eine </a:t>
            </a:r>
            <a:r>
              <a:rPr lang="de-DE" sz="2400" dirty="0" err="1"/>
              <a:t>Confirm</a:t>
            </a:r>
            <a:r>
              <a:rPr lang="de-DE" sz="2400" dirty="0"/>
              <a:t>-Bestätigung angefordert wird</a:t>
            </a:r>
          </a:p>
          <a:p>
            <a:r>
              <a:rPr lang="de-DE" sz="2400" dirty="0"/>
              <a:t>Mögliche Werte sind: High, Medium und Low</a:t>
            </a:r>
          </a:p>
          <a:p>
            <a:r>
              <a:rPr lang="de-DE" sz="2400" dirty="0"/>
              <a:t>Die Entscheidung wird immer im Vergleich zur $</a:t>
            </a:r>
            <a:r>
              <a:rPr lang="de-DE" sz="2400" b="1" dirty="0" err="1"/>
              <a:t>ConfirmPreference</a:t>
            </a:r>
            <a:r>
              <a:rPr lang="de-DE" sz="2400" b="1" dirty="0"/>
              <a:t>-Variablen</a:t>
            </a:r>
            <a:r>
              <a:rPr lang="de-DE" sz="2400" dirty="0"/>
              <a:t> getroffen (Voreinstellung ist High)</a:t>
            </a:r>
          </a:p>
          <a:p>
            <a:r>
              <a:rPr lang="de-DE" sz="2400" dirty="0"/>
              <a:t>Spielt nur eine Rolle, wenn kein (!) </a:t>
            </a:r>
            <a:r>
              <a:rPr lang="de-DE" sz="2400" b="1" dirty="0" err="1"/>
              <a:t>Confirm</a:t>
            </a:r>
            <a:r>
              <a:rPr lang="de-DE" sz="2400" dirty="0"/>
              <a:t>-Parameter gesetzt wird</a:t>
            </a:r>
          </a:p>
          <a:p>
            <a:r>
              <a:rPr lang="de-DE" sz="2400" dirty="0"/>
              <a:t>In diesem Fall erfolgt eine Bestätigungsanforderung, wenn der bei </a:t>
            </a:r>
            <a:r>
              <a:rPr lang="de-DE" sz="2400" b="1" dirty="0" err="1"/>
              <a:t>ConfirmImpact</a:t>
            </a:r>
            <a:r>
              <a:rPr lang="de-DE" sz="2400" dirty="0"/>
              <a:t> angegebene Wert gleich oder höher als der Wert in </a:t>
            </a:r>
            <a:r>
              <a:rPr lang="de-DE" sz="2400" b="1" dirty="0"/>
              <a:t>$</a:t>
            </a:r>
            <a:r>
              <a:rPr lang="de-DE" sz="2400" b="1" dirty="0" err="1"/>
              <a:t>ConfirmPreference</a:t>
            </a:r>
            <a:r>
              <a:rPr lang="de-DE" sz="2400" dirty="0"/>
              <a:t> ist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307499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Rolle von </a:t>
            </a:r>
            <a:r>
              <a:rPr lang="de-DE" sz="2800" dirty="0" err="1"/>
              <a:t>ConfirmImpact</a:t>
            </a:r>
            <a:r>
              <a:rPr lang="de-DE" sz="2800" dirty="0"/>
              <a:t> (2)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532656"/>
          </a:xfrm>
        </p:spPr>
        <p:txBody>
          <a:bodyPr>
            <a:normAutofit/>
          </a:bodyPr>
          <a:lstStyle/>
          <a:p>
            <a:r>
              <a:rPr lang="de-DE" sz="2400" dirty="0"/>
              <a:t>Beispiel für die </a:t>
            </a:r>
            <a:r>
              <a:rPr lang="de-DE" sz="2400" b="1" dirty="0" err="1"/>
              <a:t>ConfirmImpact</a:t>
            </a:r>
            <a:r>
              <a:rPr lang="de-DE" sz="2400" dirty="0"/>
              <a:t>-Eigenschaft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27584" y="2204864"/>
            <a:ext cx="6768752" cy="25460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Remove-Number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CmdletBinding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SupportsShouldProcess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ConfirmImpact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="Medium")]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[]]$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BaseArray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[]]$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RemoveArray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($z in 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RemoveArray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PSCmdlet.ShouldProcess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("Element $z löschen?"))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BaseArray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BaseArray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-ne $z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BaseArray</a:t>
            </a:r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6" name="Gerade Verbindung mit Pfeil 5"/>
          <p:cNvCxnSpPr/>
          <p:nvPr/>
        </p:nvCxnSpPr>
        <p:spPr>
          <a:xfrm flipH="1">
            <a:off x="2339752" y="4750927"/>
            <a:ext cx="720080" cy="910321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5148064" y="4750927"/>
            <a:ext cx="648072" cy="910321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971600" y="4941168"/>
            <a:ext cx="2495285" cy="3300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ConfirmPreference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="Medium“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716016" y="4947419"/>
            <a:ext cx="2325367" cy="3300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ConfirmPreference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="High“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616" y="5691216"/>
            <a:ext cx="2835122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Entfernen muss bestätigt werden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5075148" y="5691216"/>
            <a:ext cx="2665204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Keine Bestätigungsanforderung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204635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Abarbeiten der Pipeline (1)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556792"/>
            <a:ext cx="8153400" cy="4495800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Jede </a:t>
            </a:r>
            <a:r>
              <a:rPr lang="de-DE" dirty="0" err="1"/>
              <a:t>Function</a:t>
            </a:r>
            <a:r>
              <a:rPr lang="de-DE" dirty="0"/>
              <a:t> besteht aus drei </a:t>
            </a:r>
            <a:r>
              <a:rPr lang="de-DE" dirty="0" err="1"/>
              <a:t>Scriptblöcken</a:t>
            </a:r>
            <a:endParaRPr lang="de-DE" dirty="0"/>
          </a:p>
          <a:p>
            <a:pPr lvl="1"/>
            <a:r>
              <a:rPr lang="de-DE" b="1" dirty="0"/>
              <a:t>Begin</a:t>
            </a:r>
            <a:r>
              <a:rPr lang="de-DE" dirty="0"/>
              <a:t> -  wird vor der Pipeline-Abarbeitung 1x ausgeführt</a:t>
            </a:r>
          </a:p>
          <a:p>
            <a:pPr lvl="1"/>
            <a:r>
              <a:rPr lang="de-DE" b="1" dirty="0" err="1"/>
              <a:t>Process</a:t>
            </a:r>
            <a:r>
              <a:rPr lang="de-DE" dirty="0"/>
              <a:t> – wird für jedes Objekt in der Pipeline ausgeführt</a:t>
            </a:r>
          </a:p>
          <a:p>
            <a:pPr lvl="1"/>
            <a:r>
              <a:rPr lang="de-DE" b="1" dirty="0"/>
              <a:t>End</a:t>
            </a:r>
            <a:r>
              <a:rPr lang="de-DE" dirty="0"/>
              <a:t> – wird am Ende der Pipeline-Abarbeitung 1x ausgeführt</a:t>
            </a:r>
          </a:p>
          <a:p>
            <a:r>
              <a:rPr lang="de-DE" dirty="0"/>
              <a:t>Damit kann in die </a:t>
            </a:r>
            <a:r>
              <a:rPr lang="de-DE" dirty="0" err="1"/>
              <a:t>Function</a:t>
            </a:r>
            <a:r>
              <a:rPr lang="de-DE" dirty="0"/>
              <a:t> „</a:t>
            </a:r>
            <a:r>
              <a:rPr lang="de-DE" dirty="0" err="1"/>
              <a:t>gepiped</a:t>
            </a:r>
            <a:r>
              <a:rPr lang="de-DE" dirty="0"/>
              <a:t>“ werden</a:t>
            </a:r>
          </a:p>
          <a:p>
            <a:r>
              <a:rPr lang="de-DE" b="1" dirty="0"/>
              <a:t>Begin</a:t>
            </a:r>
            <a:r>
              <a:rPr lang="de-DE" dirty="0"/>
              <a:t> und </a:t>
            </a:r>
            <a:r>
              <a:rPr lang="de-DE" b="1" dirty="0"/>
              <a:t>End</a:t>
            </a:r>
            <a:r>
              <a:rPr lang="de-DE" dirty="0"/>
              <a:t> sind optional</a:t>
            </a:r>
          </a:p>
          <a:p>
            <a:r>
              <a:rPr lang="de-DE" b="1" dirty="0"/>
              <a:t>Wichtig</a:t>
            </a:r>
            <a:r>
              <a:rPr lang="de-DE" dirty="0"/>
              <a:t>: Wird der </a:t>
            </a:r>
            <a:r>
              <a:rPr lang="de-DE" b="1" dirty="0" err="1"/>
              <a:t>process</a:t>
            </a:r>
            <a:r>
              <a:rPr lang="de-DE" dirty="0"/>
              <a:t>-Block verwendet, kann die </a:t>
            </a:r>
            <a:r>
              <a:rPr lang="de-DE" dirty="0" err="1"/>
              <a:t>Function</a:t>
            </a:r>
            <a:r>
              <a:rPr lang="de-DE" dirty="0"/>
              <a:t> keine Befehle außerhalb eines </a:t>
            </a:r>
            <a:r>
              <a:rPr lang="de-DE" b="1" dirty="0" err="1"/>
              <a:t>begin</a:t>
            </a:r>
            <a:r>
              <a:rPr lang="de-DE" dirty="0"/>
              <a:t>-, </a:t>
            </a:r>
            <a:r>
              <a:rPr lang="de-DE" b="1" dirty="0" err="1"/>
              <a:t>process</a:t>
            </a:r>
            <a:r>
              <a:rPr lang="de-DE" dirty="0"/>
              <a:t>- oder </a:t>
            </a:r>
            <a:r>
              <a:rPr lang="de-DE" b="1" dirty="0"/>
              <a:t>end</a:t>
            </a:r>
            <a:r>
              <a:rPr lang="de-DE" dirty="0"/>
              <a:t>-Blocks enthalten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8141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Abarbeiten der Pipeline (2)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32656"/>
          </a:xfrm>
        </p:spPr>
        <p:txBody>
          <a:bodyPr>
            <a:normAutofit/>
          </a:bodyPr>
          <a:lstStyle/>
          <a:p>
            <a:r>
              <a:rPr lang="de-DE" sz="2400" dirty="0"/>
              <a:t>Ein Beispiel für eine Pipeline-</a:t>
            </a:r>
            <a:r>
              <a:rPr lang="de-DE" sz="2400" dirty="0" err="1"/>
              <a:t>Function</a:t>
            </a:r>
            <a:endParaRPr lang="de-DE" sz="2400" dirty="0"/>
          </a:p>
        </p:txBody>
      </p:sp>
      <p:sp>
        <p:nvSpPr>
          <p:cNvPr id="6" name="Textfeld 5"/>
          <p:cNvSpPr txBox="1"/>
          <p:nvPr/>
        </p:nvSpPr>
        <p:spPr>
          <a:xfrm>
            <a:off x="755576" y="2348880"/>
            <a:ext cx="7560840" cy="10071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&lt;#</a:t>
            </a:r>
          </a:p>
          <a:p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.Synopsis</a:t>
            </a:r>
          </a:p>
          <a:p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Beispiel für eine Pipeline-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endParaRPr lang="de-DE" sz="14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#&gt;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300123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Pipeline abarbeiten per Skript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04664"/>
          </a:xfrm>
        </p:spPr>
        <p:txBody>
          <a:bodyPr>
            <a:normAutofit/>
          </a:bodyPr>
          <a:lstStyle/>
          <a:p>
            <a:r>
              <a:rPr lang="de-DE" sz="2400" dirty="0"/>
              <a:t>Auch Skripte können die Pipeline abarbeiten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827584" y="2204864"/>
            <a:ext cx="7560840" cy="31000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&lt;#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.Synopsis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Beispiel für ein Pipeline-Script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#&gt;</a:t>
            </a:r>
          </a:p>
          <a:p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([Parameter(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ValueFromPipelineByPropertyName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)][Alias("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PSPath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")][String]$Path, </a:t>
            </a:r>
            <a:b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[Double]$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SpeicherkostenMB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=0.8)</a:t>
            </a:r>
          </a:p>
          <a:p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</a:t>
            </a:r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Get-ChildItem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-Path $Path -Directory -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Recurse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GroesseMB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Get-ChildItem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-Path $_.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-File | </a:t>
            </a:r>
            <a:b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Measure-Object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-Property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 1MB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$Speicherkosten = 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GroesseMB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SpeicherkostenMB</a:t>
            </a:r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New-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TypeName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PSObject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-Property @{Pfad=$_.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        Speicherkosten=$Speicherkosten}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827584" y="5461882"/>
            <a:ext cx="7344816" cy="3300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Get-ChildItem</a:t>
            </a:r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–Path 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C:\2017 | Speicherkosten.ps1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302228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Übung Nr. 2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Ausgangspunkt ist die </a:t>
            </a:r>
            <a:r>
              <a:rPr lang="de-DE" sz="2400" dirty="0" err="1"/>
              <a:t>Function</a:t>
            </a:r>
            <a:r>
              <a:rPr lang="de-DE" sz="2400" dirty="0"/>
              <a:t> </a:t>
            </a:r>
            <a:r>
              <a:rPr lang="de-DE" sz="2400" b="1" dirty="0" err="1"/>
              <a:t>Get-StorageCost</a:t>
            </a:r>
            <a:r>
              <a:rPr lang="de-DE" sz="2400" b="1" dirty="0"/>
              <a:t>,</a:t>
            </a:r>
            <a:r>
              <a:rPr lang="de-DE" sz="2400" dirty="0"/>
              <a:t> welche die Speicherkosten für ein Verzeichnis berechnet (zu finden im Übungsordner)</a:t>
            </a:r>
          </a:p>
          <a:p>
            <a:r>
              <a:rPr lang="de-DE" sz="2400" dirty="0"/>
              <a:t>Wie kann die </a:t>
            </a:r>
            <a:r>
              <a:rPr lang="de-DE" sz="2400" dirty="0" err="1"/>
              <a:t>Function</a:t>
            </a:r>
            <a:r>
              <a:rPr lang="de-DE" sz="2400" dirty="0"/>
              <a:t> „pipelinefähig“ gemacht werden, so dass der Aufruf in  möglich ist?</a:t>
            </a:r>
          </a:p>
          <a:p>
            <a:r>
              <a:rPr lang="de-DE" sz="2400" b="1" dirty="0"/>
              <a:t>Tipp</a:t>
            </a:r>
            <a:r>
              <a:rPr lang="de-DE" sz="2400" dirty="0"/>
              <a:t>: Es geht um den </a:t>
            </a:r>
            <a:r>
              <a:rPr lang="de-DE" sz="2400" b="1" dirty="0"/>
              <a:t>Path</a:t>
            </a:r>
            <a:r>
              <a:rPr lang="de-DE" sz="2400" dirty="0"/>
              <a:t>-Parameter</a:t>
            </a:r>
          </a:p>
          <a:p>
            <a:r>
              <a:rPr lang="de-DE" sz="2400" b="1" dirty="0"/>
              <a:t>Hinweis 1</a:t>
            </a:r>
            <a:r>
              <a:rPr lang="de-DE" sz="2400" dirty="0"/>
              <a:t>: Einem Parameter kann per [Aliase("Aliasname")] ein Aliasname gegeben werden</a:t>
            </a:r>
          </a:p>
          <a:p>
            <a:r>
              <a:rPr lang="de-DE" sz="2400" b="1" dirty="0"/>
              <a:t>Hinweis 2</a:t>
            </a:r>
            <a:r>
              <a:rPr lang="de-DE" sz="2400" dirty="0"/>
              <a:t>: Damit eine </a:t>
            </a:r>
            <a:r>
              <a:rPr lang="de-DE" sz="2400" dirty="0" err="1"/>
              <a:t>Function</a:t>
            </a:r>
            <a:r>
              <a:rPr lang="de-DE" sz="2400" dirty="0"/>
              <a:t> die Pipeline vollständig abarbeitet, benötigt sie einen </a:t>
            </a:r>
            <a:r>
              <a:rPr lang="de-DE" sz="2400" dirty="0" err="1"/>
              <a:t>Process</a:t>
            </a:r>
            <a:r>
              <a:rPr lang="de-DE" sz="2400" dirty="0"/>
              <a:t>-Block</a:t>
            </a: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31168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Übung Nr. </a:t>
            </a:r>
            <a:r>
              <a:rPr lang="de-DE" sz="2800" dirty="0" smtClean="0"/>
              <a:t>2A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MS112 -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b="1" dirty="0" smtClean="0"/>
              <a:t>Aufgabe:</a:t>
            </a:r>
            <a:r>
              <a:rPr lang="de-DE" sz="2400" dirty="0" smtClean="0"/>
              <a:t> Erstellen einer </a:t>
            </a:r>
            <a:r>
              <a:rPr lang="de-DE" sz="2400" dirty="0" err="1" smtClean="0"/>
              <a:t>Function</a:t>
            </a:r>
            <a:r>
              <a:rPr lang="de-DE" sz="2400" dirty="0" smtClean="0"/>
              <a:t> mit dem Namen „</a:t>
            </a:r>
            <a:r>
              <a:rPr lang="de-DE" sz="2400" dirty="0" err="1" smtClean="0"/>
              <a:t>Choose</a:t>
            </a:r>
            <a:r>
              <a:rPr lang="de-DE" sz="2400" dirty="0" smtClean="0"/>
              <a:t>“</a:t>
            </a:r>
          </a:p>
          <a:p>
            <a:r>
              <a:rPr lang="de-DE" sz="2400" dirty="0" smtClean="0"/>
              <a:t>Der </a:t>
            </a:r>
            <a:r>
              <a:rPr lang="de-DE" sz="2400" dirty="0" err="1" smtClean="0"/>
              <a:t>Function</a:t>
            </a:r>
            <a:r>
              <a:rPr lang="de-DE" sz="2400" dirty="0" smtClean="0"/>
              <a:t> wird ein Array übergeben, die Rückgabe ist ein per „Zufallsgenerator“ (</a:t>
            </a:r>
            <a:r>
              <a:rPr lang="de-DE" sz="2400" dirty="0" err="1" smtClean="0"/>
              <a:t>Get</a:t>
            </a:r>
            <a:r>
              <a:rPr lang="de-DE" sz="2400" dirty="0" smtClean="0"/>
              <a:t>-Random) ausgewähltes Element</a:t>
            </a:r>
          </a:p>
          <a:p>
            <a:r>
              <a:rPr lang="de-DE" sz="2400" b="1" dirty="0" smtClean="0"/>
              <a:t>Erweiterung</a:t>
            </a:r>
            <a:r>
              <a:rPr lang="de-DE" sz="2400" dirty="0" smtClean="0"/>
              <a:t>: Über einen weiteren Parameter (Anzahl) kann die Anzahl der Elemente ausgewählt werden, der </a:t>
            </a:r>
            <a:r>
              <a:rPr lang="de-DE" sz="2400" dirty="0" err="1" smtClean="0"/>
              <a:t>Defaultwert</a:t>
            </a:r>
            <a:r>
              <a:rPr lang="de-DE" sz="2400" dirty="0" smtClean="0"/>
              <a:t> soll 1 sein</a:t>
            </a:r>
          </a:p>
          <a:p>
            <a:r>
              <a:rPr lang="de-DE" sz="2400" b="1" dirty="0" smtClean="0"/>
              <a:t>Frage</a:t>
            </a:r>
            <a:r>
              <a:rPr lang="de-DE" sz="2400" dirty="0" smtClean="0"/>
              <a:t>: Muss überprüft werden, ob die Anzahl die Größe des Array übersteigt?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33507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Zusammenfassung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Eine Advanced Function besitzt eine erweiterte Parameter-Deklaration</a:t>
            </a:r>
          </a:p>
          <a:p>
            <a:r>
              <a:rPr lang="de-DE" sz="2400" dirty="0"/>
              <a:t>Parameter-Attribute – Erweitern eine Parameter-Deklaration</a:t>
            </a:r>
          </a:p>
          <a:p>
            <a:r>
              <a:rPr lang="de-DE" sz="2400" b="1" dirty="0"/>
              <a:t>[Parameter(Mandatory=$true)] </a:t>
            </a:r>
            <a:r>
              <a:rPr lang="de-DE" sz="2400" dirty="0"/>
              <a:t>– Parameter wird zum Pflichtparameter</a:t>
            </a:r>
          </a:p>
          <a:p>
            <a:r>
              <a:rPr lang="de-DE" sz="2400" dirty="0"/>
              <a:t>Über das </a:t>
            </a:r>
            <a:r>
              <a:rPr lang="de-DE" sz="2400" b="1" dirty="0"/>
              <a:t>[Parameter]-</a:t>
            </a:r>
            <a:r>
              <a:rPr lang="de-DE" sz="2400" dirty="0"/>
              <a:t>Attribut wird ein Parameter pipeline-bindungsfähig</a:t>
            </a:r>
          </a:p>
          <a:p>
            <a:r>
              <a:rPr lang="de-DE" sz="2400" dirty="0"/>
              <a:t>Auch eine Parametervalidierung ist über Attribute möglich</a:t>
            </a:r>
          </a:p>
        </p:txBody>
      </p:sp>
    </p:spTree>
    <p:extLst>
      <p:ext uri="{BB962C8B-B14F-4D97-AF65-F5344CB8AC3E}">
        <p14:creationId xmlns:p14="http://schemas.microsoft.com/office/powerpoint/2010/main" val="30313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Vorbereitungen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Systemvoraussetzungen</a:t>
            </a:r>
          </a:p>
          <a:p>
            <a:r>
              <a:rPr lang="de-DE" sz="2400" dirty="0"/>
              <a:t>Der aktuelle Foliensatz</a:t>
            </a:r>
          </a:p>
          <a:p>
            <a:r>
              <a:rPr lang="de-DE" sz="2400" dirty="0"/>
              <a:t>Die Beispiele für die Schulung</a:t>
            </a:r>
          </a:p>
        </p:txBody>
      </p:sp>
    </p:spTree>
    <p:extLst>
      <p:ext uri="{BB962C8B-B14F-4D97-AF65-F5344CB8AC3E}">
        <p14:creationId xmlns:p14="http://schemas.microsoft.com/office/powerpoint/2010/main" val="374064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Quiz (2)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MS112 -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Welche Schreibweise für die Festlegung eines Pflichtparameters ist korrekt?</a:t>
            </a:r>
            <a:endParaRPr lang="de-DE" sz="2400" dirty="0"/>
          </a:p>
        </p:txBody>
      </p:sp>
      <p:sp>
        <p:nvSpPr>
          <p:cNvPr id="5" name="Abgerundetes Rechteck 4"/>
          <p:cNvSpPr/>
          <p:nvPr/>
        </p:nvSpPr>
        <p:spPr>
          <a:xfrm>
            <a:off x="1403648" y="2780928"/>
            <a:ext cx="6984776" cy="309224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2051720" y="2996952"/>
            <a:ext cx="5976664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de-DE" dirty="0" smtClean="0"/>
              <a:t>[</a:t>
            </a:r>
            <a:r>
              <a:rPr lang="de-DE" dirty="0" err="1" smtClean="0"/>
              <a:t>Mandatory</a:t>
            </a:r>
            <a:r>
              <a:rPr lang="de-DE" dirty="0" smtClean="0"/>
              <a:t>=$</a:t>
            </a:r>
            <a:r>
              <a:rPr lang="de-DE" dirty="0" err="1" smtClean="0"/>
              <a:t>true</a:t>
            </a:r>
            <a:r>
              <a:rPr lang="de-DE" dirty="0" smtClean="0"/>
              <a:t>]$Path</a:t>
            </a:r>
          </a:p>
          <a:p>
            <a:pPr marL="342900" indent="-342900">
              <a:buFont typeface="+mj-lt"/>
              <a:buAutoNum type="alphaLcParenR"/>
            </a:pPr>
            <a:endParaRPr lang="de-DE" dirty="0"/>
          </a:p>
          <a:p>
            <a:pPr marL="342900" indent="-342900">
              <a:buFont typeface="+mj-lt"/>
              <a:buAutoNum type="alphaLcParenR"/>
            </a:pPr>
            <a:r>
              <a:rPr lang="de-DE" dirty="0" smtClean="0"/>
              <a:t>[</a:t>
            </a:r>
            <a:r>
              <a:rPr lang="de-DE" dirty="0" err="1" smtClean="0"/>
              <a:t>Parameter.Mandatory</a:t>
            </a:r>
            <a:r>
              <a:rPr lang="de-DE" dirty="0"/>
              <a:t>=$</a:t>
            </a:r>
            <a:r>
              <a:rPr lang="de-DE" dirty="0" err="1"/>
              <a:t>true</a:t>
            </a:r>
            <a:r>
              <a:rPr lang="de-DE" dirty="0"/>
              <a:t>]$Path</a:t>
            </a:r>
          </a:p>
          <a:p>
            <a:pPr marL="342900" indent="-342900">
              <a:buFont typeface="+mj-lt"/>
              <a:buAutoNum type="alphaLcParenR"/>
            </a:pPr>
            <a:endParaRPr lang="de-DE" dirty="0"/>
          </a:p>
          <a:p>
            <a:pPr marL="342900" indent="-342900">
              <a:buFont typeface="+mj-lt"/>
              <a:buAutoNum type="alphaLcParenR"/>
            </a:pPr>
            <a:r>
              <a:rPr lang="de-DE" dirty="0"/>
              <a:t>[</a:t>
            </a:r>
            <a:r>
              <a:rPr lang="de-DE" dirty="0" smtClean="0"/>
              <a:t>Parameter(</a:t>
            </a:r>
            <a:r>
              <a:rPr lang="de-DE" dirty="0" err="1" smtClean="0"/>
              <a:t>Mandatory</a:t>
            </a:r>
            <a:r>
              <a:rPr lang="de-DE" dirty="0" smtClean="0"/>
              <a:t>=$</a:t>
            </a:r>
            <a:r>
              <a:rPr lang="de-DE" dirty="0" err="1" smtClean="0"/>
              <a:t>true</a:t>
            </a:r>
            <a:r>
              <a:rPr lang="de-DE" dirty="0" smtClean="0"/>
              <a:t>)]$Path</a:t>
            </a:r>
            <a:br>
              <a:rPr lang="de-DE" dirty="0" smtClean="0"/>
            </a:br>
            <a:endParaRPr lang="de-DE" dirty="0"/>
          </a:p>
          <a:p>
            <a:pPr marL="342900" indent="-342900">
              <a:buFont typeface="+mj-lt"/>
              <a:buAutoNum type="alphaLcParenR"/>
            </a:pPr>
            <a:r>
              <a:rPr lang="de-DE" dirty="0"/>
              <a:t>[Parameter(</a:t>
            </a:r>
            <a:r>
              <a:rPr lang="de-DE" dirty="0" err="1"/>
              <a:t>Mandatory</a:t>
            </a:r>
            <a:r>
              <a:rPr lang="de-DE" dirty="0"/>
              <a:t>=$</a:t>
            </a:r>
            <a:r>
              <a:rPr lang="de-DE" dirty="0" err="1"/>
              <a:t>true</a:t>
            </a:r>
            <a:r>
              <a:rPr lang="de-DE" dirty="0" smtClean="0"/>
              <a:t>)][String]$Path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904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Quiz </a:t>
            </a:r>
            <a:r>
              <a:rPr lang="de-DE" dirty="0" smtClean="0"/>
              <a:t>(2)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MS112 -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Antwort: c und d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00514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Lektion 5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Umgang</a:t>
            </a:r>
            <a:r>
              <a:rPr lang="de-DE" baseline="0" dirty="0"/>
              <a:t> mit Objekten und Typen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MS112 - PowerShell für Fortgeschrittene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557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Themen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Was ist ein Objekt?</a:t>
            </a:r>
          </a:p>
          <a:p>
            <a:r>
              <a:rPr lang="de-DE" sz="2400" dirty="0"/>
              <a:t>Was ein Typ?</a:t>
            </a:r>
          </a:p>
          <a:p>
            <a:r>
              <a:rPr lang="de-DE" sz="2400" dirty="0"/>
              <a:t>Den Typ eines Objekts feststellen</a:t>
            </a:r>
          </a:p>
          <a:p>
            <a:r>
              <a:rPr lang="de-DE" sz="2400" dirty="0"/>
              <a:t>Die Members eines Objekts auflisten</a:t>
            </a:r>
          </a:p>
          <a:p>
            <a:r>
              <a:rPr lang="de-DE" sz="2400" dirty="0"/>
              <a:t>Die unsichtbare </a:t>
            </a:r>
            <a:r>
              <a:rPr lang="de-DE" sz="2400" dirty="0" err="1"/>
              <a:t>PsObject</a:t>
            </a:r>
            <a:r>
              <a:rPr lang="de-DE" sz="2400" dirty="0"/>
              <a:t>-Eigenschaft</a:t>
            </a:r>
          </a:p>
          <a:p>
            <a:r>
              <a:rPr lang="de-DE" sz="2400" dirty="0"/>
              <a:t>Die Rolle der </a:t>
            </a:r>
            <a:r>
              <a:rPr lang="de-DE" sz="2400" dirty="0" err="1"/>
              <a:t>Assemblies</a:t>
            </a:r>
            <a:endParaRPr lang="de-DE" sz="2400" dirty="0"/>
          </a:p>
          <a:p>
            <a:r>
              <a:rPr lang="de-DE" sz="2400" dirty="0"/>
              <a:t>Die geladenen </a:t>
            </a:r>
            <a:r>
              <a:rPr lang="de-DE" sz="2400" dirty="0" err="1"/>
              <a:t>Assemblies</a:t>
            </a:r>
            <a:r>
              <a:rPr lang="de-DE" sz="2400" dirty="0"/>
              <a:t> und ihre Typen auflisten</a:t>
            </a:r>
          </a:p>
          <a:p>
            <a:r>
              <a:rPr lang="de-DE" sz="2400" dirty="0"/>
              <a:t>Typen erweitern über das Add-Type-</a:t>
            </a:r>
            <a:r>
              <a:rPr lang="de-DE" sz="2400" dirty="0" err="1"/>
              <a:t>Cmdlet</a:t>
            </a:r>
            <a:endParaRPr lang="de-DE" sz="2400" dirty="0"/>
          </a:p>
          <a:p>
            <a:r>
              <a:rPr lang="de-DE" sz="2400" dirty="0"/>
              <a:t>Typen hinzufügen über das Add-Type-</a:t>
            </a:r>
            <a:r>
              <a:rPr lang="de-DE" sz="2400" dirty="0" err="1"/>
              <a:t>Cmdlet</a:t>
            </a:r>
            <a:endParaRPr lang="de-DE" sz="240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248435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Was ist ein Objekt?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9937"/>
            <a:ext cx="8229600" cy="1933675"/>
          </a:xfrm>
        </p:spPr>
        <p:txBody>
          <a:bodyPr>
            <a:normAutofit/>
          </a:bodyPr>
          <a:lstStyle/>
          <a:p>
            <a:r>
              <a:rPr lang="de-DE" sz="2400" dirty="0"/>
              <a:t>Datenstruktur, die Members (Eigenschaften, Methoden usw.) besitzt</a:t>
            </a:r>
          </a:p>
          <a:p>
            <a:r>
              <a:rPr lang="de-DE" sz="2400" dirty="0"/>
              <a:t>Jedes Objekt basiert auf einem Typ</a:t>
            </a:r>
          </a:p>
          <a:p>
            <a:r>
              <a:rPr lang="de-DE" sz="2400" dirty="0"/>
              <a:t>Bei der </a:t>
            </a:r>
            <a:r>
              <a:rPr lang="de-DE" sz="2400" dirty="0" err="1"/>
              <a:t>PowerShell</a:t>
            </a:r>
            <a:r>
              <a:rPr lang="de-DE" sz="2400" dirty="0"/>
              <a:t> ist alles (!) ein Objekt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50489" y="3471604"/>
            <a:ext cx="3006643" cy="3916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$P = </a:t>
            </a:r>
            <a:r>
              <a:rPr lang="de-DE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Get-Process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–ID $PID</a:t>
            </a: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1187624" y="3801676"/>
            <a:ext cx="0" cy="462016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bgerundetes Rechteck 9"/>
          <p:cNvSpPr/>
          <p:nvPr/>
        </p:nvSpPr>
        <p:spPr>
          <a:xfrm>
            <a:off x="899592" y="4263692"/>
            <a:ext cx="1872208" cy="4320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/>
              <a:t>Process</a:t>
            </a:r>
            <a:r>
              <a:rPr lang="de-DE" sz="1400" dirty="0"/>
              <a:t>-Objekt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470769" y="4119676"/>
            <a:ext cx="2108961" cy="3916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$Datum = </a:t>
            </a:r>
            <a:r>
              <a:rPr lang="de-DE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-Date</a:t>
            </a: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3707904" y="4449748"/>
            <a:ext cx="0" cy="462016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/>
          <p:cNvSpPr/>
          <p:nvPr/>
        </p:nvSpPr>
        <p:spPr>
          <a:xfrm>
            <a:off x="3419872" y="4911764"/>
            <a:ext cx="1872208" cy="4320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 err="1"/>
              <a:t>DateTime</a:t>
            </a:r>
            <a:r>
              <a:rPr lang="de-DE" sz="1400" dirty="0"/>
              <a:t>-Objekt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5805433" y="4437112"/>
            <a:ext cx="3231063" cy="3916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$Datum = </a:t>
            </a:r>
            <a:r>
              <a:rPr lang="de-DE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-Date –Format d</a:t>
            </a:r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5889255" y="4767184"/>
            <a:ext cx="0" cy="462016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/>
          <p:cNvSpPr/>
          <p:nvPr/>
        </p:nvSpPr>
        <p:spPr>
          <a:xfrm>
            <a:off x="5601223" y="5229200"/>
            <a:ext cx="1872208" cy="4320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400" dirty="0"/>
              <a:t>String-Objekt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333420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Was ist ein Typ?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Jedes (!) basiert auf einem Typ</a:t>
            </a:r>
          </a:p>
          <a:p>
            <a:r>
              <a:rPr lang="de-DE" sz="2400" dirty="0"/>
              <a:t>Der Typ definiert die „Struktur“ des Objekts und bestimmt, welche Members das Objekt besitzt</a:t>
            </a:r>
          </a:p>
          <a:p>
            <a:r>
              <a:rPr lang="de-DE" sz="2400" dirty="0"/>
              <a:t>Ein Prozess (-Objekt) basiert auf dem Typ </a:t>
            </a:r>
            <a:r>
              <a:rPr lang="de-DE" sz="2400" b="1" dirty="0" err="1"/>
              <a:t>Process</a:t>
            </a:r>
            <a:endParaRPr lang="de-DE" sz="2400" b="1" dirty="0"/>
          </a:p>
          <a:p>
            <a:r>
              <a:rPr lang="de-DE" sz="2400" dirty="0"/>
              <a:t>Ein Dienst basiert auf dem Typ </a:t>
            </a:r>
            <a:r>
              <a:rPr lang="de-DE" sz="2400" b="1" dirty="0" err="1"/>
              <a:t>ServiceController</a:t>
            </a:r>
            <a:endParaRPr lang="de-DE" sz="2400" b="1" dirty="0"/>
          </a:p>
          <a:p>
            <a:r>
              <a:rPr lang="de-DE" sz="2400" dirty="0"/>
              <a:t>Ein Datum basiert auf dem Typ </a:t>
            </a:r>
            <a:r>
              <a:rPr lang="de-DE" sz="2400" b="1" dirty="0" err="1"/>
              <a:t>DateTime</a:t>
            </a:r>
            <a:endParaRPr lang="de-DE" sz="2400" b="1" dirty="0"/>
          </a:p>
          <a:p>
            <a:r>
              <a:rPr lang="de-DE" sz="2400" dirty="0"/>
              <a:t>usw.</a:t>
            </a:r>
          </a:p>
          <a:p>
            <a:r>
              <a:rPr lang="de-DE" sz="2400" dirty="0"/>
              <a:t>Alle Typen sind in </a:t>
            </a:r>
            <a:r>
              <a:rPr lang="de-DE" sz="2400" dirty="0" err="1"/>
              <a:t>Assembly</a:t>
            </a:r>
            <a:r>
              <a:rPr lang="de-DE" sz="2400" dirty="0"/>
              <a:t>-Dateien (Erweiterung .</a:t>
            </a:r>
            <a:r>
              <a:rPr lang="de-DE" sz="2400" dirty="0" err="1"/>
              <a:t>Dll</a:t>
            </a:r>
            <a:r>
              <a:rPr lang="de-DE" sz="2400" dirty="0"/>
              <a:t>) definiert</a:t>
            </a:r>
          </a:p>
          <a:p>
            <a:r>
              <a:rPr lang="de-DE" sz="2400" dirty="0"/>
              <a:t>Ein Beispiel ist </a:t>
            </a:r>
            <a:r>
              <a:rPr lang="de-DE" sz="2400" i="1" dirty="0"/>
              <a:t>System.Management.Automation.dll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268787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Objekte neu anlegen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612648" y="1628800"/>
            <a:ext cx="8153400" cy="4495800"/>
          </a:xfrm>
        </p:spPr>
        <p:txBody>
          <a:bodyPr>
            <a:normAutofit/>
          </a:bodyPr>
          <a:lstStyle/>
          <a:p>
            <a:r>
              <a:rPr lang="de-DE" sz="2400" dirty="0"/>
              <a:t>In der Regel werden Objekte durch ein </a:t>
            </a:r>
            <a:r>
              <a:rPr lang="de-DE" sz="2400" dirty="0" err="1"/>
              <a:t>Cmdlet</a:t>
            </a:r>
            <a:r>
              <a:rPr lang="de-DE" sz="2400" dirty="0"/>
              <a:t> geliefert</a:t>
            </a:r>
          </a:p>
          <a:p>
            <a:r>
              <a:rPr lang="de-DE" sz="2400" dirty="0"/>
              <a:t>Objekte können aber auch neu angelegt werden</a:t>
            </a:r>
          </a:p>
          <a:p>
            <a:r>
              <a:rPr lang="de-DE" sz="2400" dirty="0"/>
              <a:t>Benötigt wird der Typenname und gegebenenfalls Argumente für einen Konstruktor</a:t>
            </a:r>
          </a:p>
          <a:p>
            <a:r>
              <a:rPr lang="de-DE" sz="2400" dirty="0" smtClean="0"/>
              <a:t>Es </a:t>
            </a:r>
            <a:r>
              <a:rPr lang="de-DE" sz="2400" dirty="0"/>
              <a:t>gibt mehrere </a:t>
            </a:r>
            <a:r>
              <a:rPr lang="de-DE" sz="2400" dirty="0" smtClean="0"/>
              <a:t>Alternativen für das Anlegen eines Objekts:</a:t>
            </a:r>
            <a:endParaRPr lang="de-DE" sz="2400" dirty="0"/>
          </a:p>
        </p:txBody>
      </p:sp>
      <p:sp>
        <p:nvSpPr>
          <p:cNvPr id="6" name="Textfeld 5"/>
          <p:cNvSpPr txBox="1"/>
          <p:nvPr/>
        </p:nvSpPr>
        <p:spPr>
          <a:xfrm>
            <a:off x="2857263" y="5443547"/>
            <a:ext cx="2070489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Name einer Eigenschaft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4018888" y="5013176"/>
            <a:ext cx="1817728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Wert der Eigenschaft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403648" y="3933056"/>
            <a:ext cx="6709580" cy="6378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60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dirty="0"/>
              <a:t>[</a:t>
            </a:r>
            <a:r>
              <a:rPr lang="de-DE" dirty="0" err="1"/>
              <a:t>PSCustomObject</a:t>
            </a:r>
            <a:r>
              <a:rPr lang="de-DE" dirty="0"/>
              <a:t>]@{P1=100; P2= 200}</a:t>
            </a:r>
            <a:br>
              <a:rPr lang="de-DE" dirty="0"/>
            </a:br>
            <a:r>
              <a:rPr lang="de-DE" dirty="0"/>
              <a:t>New-</a:t>
            </a:r>
            <a:r>
              <a:rPr lang="de-DE" dirty="0" err="1"/>
              <a:t>Object</a:t>
            </a:r>
            <a:r>
              <a:rPr lang="de-DE" dirty="0"/>
              <a:t> –</a:t>
            </a:r>
            <a:r>
              <a:rPr lang="de-DE" dirty="0" err="1"/>
              <a:t>TypeName</a:t>
            </a:r>
            <a:r>
              <a:rPr lang="de-DE" dirty="0"/>
              <a:t> </a:t>
            </a:r>
            <a:r>
              <a:rPr lang="de-DE" dirty="0" err="1"/>
              <a:t>PSObject</a:t>
            </a:r>
            <a:r>
              <a:rPr lang="de-DE" dirty="0"/>
              <a:t> –Property @{P1= 100;P2= 200}</a:t>
            </a:r>
          </a:p>
        </p:txBody>
      </p:sp>
      <p:cxnSp>
        <p:nvCxnSpPr>
          <p:cNvPr id="5" name="Gerade Verbindung mit Pfeil 4"/>
          <p:cNvCxnSpPr/>
          <p:nvPr/>
        </p:nvCxnSpPr>
        <p:spPr>
          <a:xfrm flipH="1">
            <a:off x="3615477" y="4251980"/>
            <a:ext cx="20419" cy="1167542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4551581" y="4251980"/>
            <a:ext cx="0" cy="72008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63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Warum sollte man Objekte anlegen?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Eine Textausgabe ist nicht optimal:</a:t>
            </a:r>
          </a:p>
          <a:p>
            <a:pPr lvl="1"/>
            <a:r>
              <a:rPr lang="de-DE" sz="2000" dirty="0"/>
              <a:t>Keine Formatierungsmöglichkeiten</a:t>
            </a:r>
          </a:p>
          <a:p>
            <a:pPr lvl="1"/>
            <a:r>
              <a:rPr lang="de-DE" sz="2000" dirty="0"/>
              <a:t>Keine Exportmöglichkeit</a:t>
            </a:r>
          </a:p>
          <a:p>
            <a:pPr lvl="1"/>
            <a:r>
              <a:rPr lang="de-DE" sz="2000" dirty="0"/>
              <a:t>Keine Standard-Pipelineverarbeitung (Filtern, Sortieren usw.)</a:t>
            </a:r>
          </a:p>
          <a:p>
            <a:r>
              <a:rPr lang="de-DE" sz="2400" dirty="0"/>
              <a:t>Es ist generell sinnvoll, Texte in Objekte zu konvertieren (z.B. mit Hilfe regulärer Ausdrücke)</a:t>
            </a:r>
          </a:p>
          <a:p>
            <a:r>
              <a:rPr lang="de-DE" sz="2400" b="1" dirty="0"/>
              <a:t>Tipp:</a:t>
            </a:r>
            <a:r>
              <a:rPr lang="de-DE" sz="2400" dirty="0"/>
              <a:t> Falls aus Objekten Text gemacht werden soll – per Out-String-</a:t>
            </a:r>
            <a:r>
              <a:rPr lang="de-DE" sz="2400" dirty="0" err="1"/>
              <a:t>Cmdlet</a:t>
            </a:r>
            <a:endParaRPr lang="de-DE" sz="280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193603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Rolle der </a:t>
            </a:r>
            <a:r>
              <a:rPr lang="de-DE" sz="2800" dirty="0" err="1"/>
              <a:t>Namespaces</a:t>
            </a: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785395"/>
          </a:xfrm>
        </p:spPr>
        <p:txBody>
          <a:bodyPr>
            <a:normAutofit/>
          </a:bodyPr>
          <a:lstStyle/>
          <a:p>
            <a:r>
              <a:rPr lang="de-DE" sz="2400" dirty="0"/>
              <a:t>Typenbezeichnungen bestehen aus zwei Bestandteilen:</a:t>
            </a:r>
          </a:p>
          <a:p>
            <a:pPr lvl="1"/>
            <a:r>
              <a:rPr lang="de-DE" sz="2000" dirty="0" smtClean="0"/>
              <a:t>Typennamen </a:t>
            </a:r>
            <a:r>
              <a:rPr lang="de-DE" sz="2000" dirty="0"/>
              <a:t>(z.B. </a:t>
            </a:r>
            <a:r>
              <a:rPr lang="de-DE" sz="2000" dirty="0" err="1"/>
              <a:t>Process</a:t>
            </a:r>
            <a:r>
              <a:rPr lang="de-DE" sz="2000" dirty="0"/>
              <a:t>)</a:t>
            </a:r>
          </a:p>
          <a:p>
            <a:pPr lvl="1"/>
            <a:r>
              <a:rPr lang="de-DE" sz="2000" dirty="0"/>
              <a:t>Dem Namespace (z.B. </a:t>
            </a:r>
            <a:r>
              <a:rPr lang="de-DE" sz="2000" dirty="0" err="1"/>
              <a:t>System.Diagnostics</a:t>
            </a:r>
            <a:r>
              <a:rPr lang="de-DE" sz="2000" dirty="0"/>
              <a:t>)</a:t>
            </a:r>
          </a:p>
          <a:p>
            <a:r>
              <a:rPr lang="de-DE" sz="2400" dirty="0"/>
              <a:t>Die offizielle Typenbezeichnung ist daher oft etwas </a:t>
            </a:r>
            <a:r>
              <a:rPr lang="de-DE" sz="2400" dirty="0" smtClean="0"/>
              <a:t>lang</a:t>
            </a:r>
          </a:p>
          <a:p>
            <a:r>
              <a:rPr lang="de-DE" sz="2400" dirty="0" err="1" smtClean="0">
                <a:solidFill>
                  <a:srgbClr val="C00000"/>
                </a:solidFill>
              </a:rPr>
              <a:t>System.Diagnostics</a:t>
            </a:r>
            <a:r>
              <a:rPr lang="de-DE" sz="2400" dirty="0" err="1" smtClean="0"/>
              <a:t>.Process</a:t>
            </a:r>
            <a:r>
              <a:rPr lang="de-DE" sz="2400" dirty="0" smtClean="0"/>
              <a:t> oder </a:t>
            </a:r>
            <a:r>
              <a:rPr lang="de-DE" sz="2400" dirty="0" err="1" smtClean="0">
                <a:solidFill>
                  <a:srgbClr val="C00000"/>
                </a:solidFill>
              </a:rPr>
              <a:t>System.DirectoryServices</a:t>
            </a:r>
            <a:r>
              <a:rPr lang="de-DE" sz="2400" dirty="0" err="1" smtClean="0"/>
              <a:t>.DirectoryEntry</a:t>
            </a:r>
            <a:endParaRPr lang="de-DE" sz="2400" dirty="0"/>
          </a:p>
          <a:p>
            <a:r>
              <a:rPr lang="de-DE" sz="2400" dirty="0" err="1"/>
              <a:t>Namespaces</a:t>
            </a:r>
            <a:r>
              <a:rPr lang="de-DE" sz="2400" dirty="0"/>
              <a:t> wirken eventuell </a:t>
            </a:r>
            <a:r>
              <a:rPr lang="de-DE" sz="2400" dirty="0" smtClean="0"/>
              <a:t>etwas kompliziert</a:t>
            </a:r>
            <a:r>
              <a:rPr lang="de-DE" sz="2400" dirty="0"/>
              <a:t>, sind es aber nicht</a:t>
            </a: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224095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Den Typ eines Objekts feststellen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612648" y="1597496"/>
            <a:ext cx="8153400" cy="4495800"/>
          </a:xfrm>
        </p:spPr>
        <p:txBody>
          <a:bodyPr>
            <a:normAutofit/>
          </a:bodyPr>
          <a:lstStyle/>
          <a:p>
            <a:r>
              <a:rPr lang="de-DE" sz="2400" dirty="0"/>
              <a:t>Die Typenbezeichnung wird bei </a:t>
            </a:r>
            <a:r>
              <a:rPr lang="de-DE" sz="2400" b="1" dirty="0" err="1"/>
              <a:t>Get</a:t>
            </a:r>
            <a:r>
              <a:rPr lang="de-DE" sz="2400" b="1" dirty="0"/>
              <a:t>-Member</a:t>
            </a:r>
            <a:r>
              <a:rPr lang="de-DE" sz="2400" dirty="0"/>
              <a:t> vorangestellt</a:t>
            </a:r>
          </a:p>
          <a:p>
            <a:r>
              <a:rPr lang="de-DE" sz="2400" dirty="0"/>
              <a:t>Jedes Objekt besitzt ein </a:t>
            </a:r>
            <a:r>
              <a:rPr lang="de-DE" sz="2400" b="1" dirty="0" err="1"/>
              <a:t>GetType</a:t>
            </a:r>
            <a:r>
              <a:rPr lang="de-DE" sz="2400" b="1" dirty="0"/>
              <a:t>()-</a:t>
            </a:r>
            <a:r>
              <a:rPr lang="de-DE" sz="2400" dirty="0"/>
              <a:t>Member</a:t>
            </a:r>
          </a:p>
          <a:p>
            <a:pPr lvl="1"/>
            <a:r>
              <a:rPr lang="de-DE" sz="2000" dirty="0"/>
              <a:t>Name – kurze Typenbezeichnung</a:t>
            </a:r>
          </a:p>
          <a:p>
            <a:pPr lvl="1"/>
            <a:r>
              <a:rPr lang="de-DE" sz="2000" dirty="0" err="1"/>
              <a:t>FullName</a:t>
            </a:r>
            <a:r>
              <a:rPr lang="de-DE" sz="2000" dirty="0"/>
              <a:t> – vollständige Typenbezeichnung</a:t>
            </a:r>
          </a:p>
          <a:p>
            <a:r>
              <a:rPr lang="de-DE" sz="2400" b="1" dirty="0"/>
              <a:t>Tipp</a:t>
            </a:r>
            <a:r>
              <a:rPr lang="de-DE" sz="2400" dirty="0"/>
              <a:t>: Über die </a:t>
            </a:r>
            <a:r>
              <a:rPr lang="de-DE" sz="2400" dirty="0" err="1"/>
              <a:t>Assembly</a:t>
            </a:r>
            <a:r>
              <a:rPr lang="de-DE" sz="2400" dirty="0"/>
              <a:t>-Eigenschaft kommt man an die </a:t>
            </a:r>
            <a:r>
              <a:rPr lang="de-DE" sz="2400" dirty="0" err="1"/>
              <a:t>Assembly</a:t>
            </a:r>
            <a:r>
              <a:rPr lang="de-DE" sz="2400" dirty="0"/>
              <a:t> (-Datei) heran, in der der Typ definiert ist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30691" y="4319979"/>
            <a:ext cx="2325367" cy="8840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$P =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Get-Process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–ID $PID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P.GetType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().Name</a:t>
            </a:r>
          </a:p>
          <a:p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P.GetType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3203848" y="4473631"/>
            <a:ext cx="792088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4067944" y="4339953"/>
            <a:ext cx="1730652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Kurzer Name</a:t>
            </a:r>
          </a:p>
        </p:txBody>
      </p:sp>
      <p:cxnSp>
        <p:nvCxnSpPr>
          <p:cNvPr id="9" name="Gerade Verbindung mit Pfeil 8"/>
          <p:cNvCxnSpPr/>
          <p:nvPr/>
        </p:nvCxnSpPr>
        <p:spPr>
          <a:xfrm>
            <a:off x="3203848" y="5005373"/>
            <a:ext cx="792088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4067944" y="4873977"/>
            <a:ext cx="1730652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Vollständiger Name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395537" y="5301208"/>
            <a:ext cx="8496944" cy="9533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 </a:t>
            </a:r>
            <a:r>
              <a:rPr lang="de-DE" sz="105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</a:t>
            </a:r>
            <a:r>
              <a:rPr lang="de-DE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:\&gt; $</a:t>
            </a:r>
            <a:r>
              <a:rPr lang="de-DE" sz="105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P.GetType</a:t>
            </a:r>
            <a:r>
              <a:rPr lang="de-DE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</a:t>
            </a:r>
            <a:r>
              <a:rPr lang="de-DE" sz="105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Assembly</a:t>
            </a:r>
            <a:endParaRPr lang="de-DE" sz="105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de-DE" sz="105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GAC    Version        Location</a:t>
            </a:r>
          </a:p>
          <a:p>
            <a:r>
              <a:rPr lang="de-DE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---    -------        --------</a:t>
            </a:r>
          </a:p>
          <a:p>
            <a:r>
              <a:rPr lang="de-DE" sz="105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   v4.0.30319     C:\Windows\Microsoft.Net\assembly\GAC_MSIL\System\v4.0_4.0.0.0__b77a5c561934e089\System.dll </a:t>
            </a:r>
          </a:p>
        </p:txBody>
      </p:sp>
      <p:sp>
        <p:nvSpPr>
          <p:cNvPr id="14" name="Ellipse 13"/>
          <p:cNvSpPr/>
          <p:nvPr/>
        </p:nvSpPr>
        <p:spPr>
          <a:xfrm>
            <a:off x="7956376" y="5877272"/>
            <a:ext cx="864096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MS112 -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  <p:extLst>
      <p:ext uri="{BB962C8B-B14F-4D97-AF65-F5344CB8AC3E}">
        <p14:creationId xmlns:p14="http://schemas.microsoft.com/office/powerpoint/2010/main" val="263474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alathe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lathea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noFill/>
        <a:ln w="19050">
          <a:solidFill>
            <a:srgbClr val="FF0000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0</TotalTime>
  <Words>15416</Words>
  <Application>Microsoft Office PowerPoint</Application>
  <PresentationFormat>Bildschirmpräsentation (4:3)</PresentationFormat>
  <Paragraphs>2485</Paragraphs>
  <Slides>278</Slides>
  <Notes>13</Notes>
  <HiddenSlides>4</HiddenSlides>
  <MMClips>2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278</vt:i4>
      </vt:variant>
    </vt:vector>
  </HeadingPairs>
  <TitlesOfParts>
    <vt:vector size="288" baseType="lpstr">
      <vt:lpstr>Arial</vt:lpstr>
      <vt:lpstr>Arial Black</vt:lpstr>
      <vt:lpstr>Calibri</vt:lpstr>
      <vt:lpstr>Consolas</vt:lpstr>
      <vt:lpstr>Courier New</vt:lpstr>
      <vt:lpstr>Tw Cen MT</vt:lpstr>
      <vt:lpstr>Verdana</vt:lpstr>
      <vt:lpstr>Wingdings</vt:lpstr>
      <vt:lpstr>Wingdings 2</vt:lpstr>
      <vt:lpstr>Galathea</vt:lpstr>
      <vt:lpstr>PowerShell für Fortgeschrittene  (MS 112)</vt:lpstr>
      <vt:lpstr>Die Themen für Tag 1</vt:lpstr>
      <vt:lpstr>Die Themen für Tag 2</vt:lpstr>
      <vt:lpstr>Die Themen für Tag 3</vt:lpstr>
      <vt:lpstr>Optionale Themen</vt:lpstr>
      <vt:lpstr>Formalitäten</vt:lpstr>
      <vt:lpstr>Über mich…</vt:lpstr>
      <vt:lpstr>Das Ziel der Schulung</vt:lpstr>
      <vt:lpstr>Vorbereitungen</vt:lpstr>
      <vt:lpstr>Systemvoraussetzungen</vt:lpstr>
      <vt:lpstr>Der Foliensatz und die Beispiele</vt:lpstr>
      <vt:lpstr>Kein Admin?</vt:lpstr>
      <vt:lpstr>Aktualisieren der Hilfe</vt:lpstr>
      <vt:lpstr>Wenn ein Proxy im Spiel ist</vt:lpstr>
      <vt:lpstr>Die Beispiele für die Schulung</vt:lpstr>
      <vt:lpstr>Ftp-Download per Befehlszeile</vt:lpstr>
      <vt:lpstr>Installation des PoshKurs-Moduls</vt:lpstr>
      <vt:lpstr>Anlegen eines Profilskripts</vt:lpstr>
      <vt:lpstr>Windows PowerShell oder PowerShell (Core)?</vt:lpstr>
      <vt:lpstr>Die Themen</vt:lpstr>
      <vt:lpstr>Kurzer Rückblick zur Enstehung von "PowerShell Core"</vt:lpstr>
      <vt:lpstr>Systemvergleich</vt:lpstr>
      <vt:lpstr>PowerShell 7.x installieren (1)</vt:lpstr>
      <vt:lpstr>PowerShell 7.x installieren (2)</vt:lpstr>
      <vt:lpstr>PowerShell 7.x unter Windows</vt:lpstr>
      <vt:lpstr>PowerShell unter Linux&amp;Co</vt:lpstr>
      <vt:lpstr>Windows Subsystem for Linux (WSL)</vt:lpstr>
      <vt:lpstr>Meine Empfehlung</vt:lpstr>
      <vt:lpstr>Zusammenfassung</vt:lpstr>
      <vt:lpstr>PowerShell ISE oder Visual Studio Code?</vt:lpstr>
      <vt:lpstr>Die Themen</vt:lpstr>
      <vt:lpstr>Der aktuelle Stand der PowerShell ISE</vt:lpstr>
      <vt:lpstr>Vorteile von Visual Studio Code</vt:lpstr>
      <vt:lpstr>Visual Studio Code und PowerShell</vt:lpstr>
      <vt:lpstr>Wann sollte man Visual Code nicht verwenden?</vt:lpstr>
      <vt:lpstr>Visual Studio Code einrichten</vt:lpstr>
      <vt:lpstr>Kurze Einführung in Visual Studio Code (1)</vt:lpstr>
      <vt:lpstr>Kurze Einführung in Visual Studio Code (2)</vt:lpstr>
      <vt:lpstr>Die Rolle der Einstellungen</vt:lpstr>
      <vt:lpstr>Skripte per PowerShell 7 ausführen</vt:lpstr>
      <vt:lpstr>Tipp: Windows Terminal</vt:lpstr>
      <vt:lpstr>Tipp: Oh-My-Posh</vt:lpstr>
      <vt:lpstr>Zusammenfassung</vt:lpstr>
      <vt:lpstr>Die Pipeline und das Prinzip der Parameterbindung </vt:lpstr>
      <vt:lpstr>Die Themen</vt:lpstr>
      <vt:lpstr>Die Rolle der Pipeline</vt:lpstr>
      <vt:lpstr>Die Pipeline-Verarbeitung (1)</vt:lpstr>
      <vt:lpstr>Die Pipeline-Verarbeitung (2)</vt:lpstr>
      <vt:lpstr>Der PipelineVariable-Parameter</vt:lpstr>
      <vt:lpstr>Ein Beispiel für PipelineVariable-Parameter</vt:lpstr>
      <vt:lpstr>Der OutVariable-Parameter</vt:lpstr>
      <vt:lpstr>Einzelne Objekte in der Pipeline auswählen</vt:lpstr>
      <vt:lpstr>Was waren noch einmal die Objekte?</vt:lpstr>
      <vt:lpstr>Kurz und knapp</vt:lpstr>
      <vt:lpstr>Objekte versus Text</vt:lpstr>
      <vt:lpstr>Objekte und ihre Members</vt:lpstr>
      <vt:lpstr>Das Prinzip der Parameterbindung</vt:lpstr>
      <vt:lpstr>Parameterbindung per Name einer Eigenschaft</vt:lpstr>
      <vt:lpstr>Parameterbindung per Wert</vt:lpstr>
      <vt:lpstr>Die Parameterbindung sichtbar machen</vt:lpstr>
      <vt:lpstr>Übung Nr. 1</vt:lpstr>
      <vt:lpstr>Zusammenfassung</vt:lpstr>
      <vt:lpstr>Quiz (1)</vt:lpstr>
      <vt:lpstr>Quiz (1)</vt:lpstr>
      <vt:lpstr>Advanced Functions</vt:lpstr>
      <vt:lpstr>Die Themen</vt:lpstr>
      <vt:lpstr>Functions – eine Wiederholung</vt:lpstr>
      <vt:lpstr>Functions und ihre Parameter</vt:lpstr>
      <vt:lpstr>Was macht eine Function „advanced“?</vt:lpstr>
      <vt:lpstr>Advanced Functions in der Hilfe</vt:lpstr>
      <vt:lpstr>Ein Musterbeispiel für eine advanced Function</vt:lpstr>
      <vt:lpstr>Die Rolle der Attribute</vt:lpstr>
      <vt:lpstr>Das [Parameter]-Attribut</vt:lpstr>
      <vt:lpstr>Die Parameterbindung festlegen</vt:lpstr>
      <vt:lpstr>Attribute für die Parametervalidierung</vt:lpstr>
      <vt:lpstr>Beispiele für Parameter-Validierung</vt:lpstr>
      <vt:lpstr>Das [CmdletBinding]-Attribut</vt:lpstr>
      <vt:lpstr>Eigenschaften von [CmdletBinding]</vt:lpstr>
      <vt:lpstr>Die SupportsShouldProcess-Eigenschaft</vt:lpstr>
      <vt:lpstr>Ein Beispiel für SupportsShouldProcess </vt:lpstr>
      <vt:lpstr>SupportsShouldProcess bei eigenen Aktionen</vt:lpstr>
      <vt:lpstr>Die Rolle von ConfirmImpact (1)</vt:lpstr>
      <vt:lpstr>Die Rolle von ConfirmImpact (2)</vt:lpstr>
      <vt:lpstr>Abarbeiten der Pipeline (1)</vt:lpstr>
      <vt:lpstr>Abarbeiten der Pipeline (2)</vt:lpstr>
      <vt:lpstr>Pipeline abarbeiten per Skript</vt:lpstr>
      <vt:lpstr>Übung Nr. 2</vt:lpstr>
      <vt:lpstr>Übung Nr. 2A</vt:lpstr>
      <vt:lpstr>Zusammenfassung</vt:lpstr>
      <vt:lpstr>Quiz (2)</vt:lpstr>
      <vt:lpstr>Quiz (2)</vt:lpstr>
      <vt:lpstr>Umgang mit Objekten und Typen</vt:lpstr>
      <vt:lpstr>Die Themen</vt:lpstr>
      <vt:lpstr>Was ist ein Objekt?</vt:lpstr>
      <vt:lpstr>Was ist ein Typ?</vt:lpstr>
      <vt:lpstr>Objekte neu anlegen</vt:lpstr>
      <vt:lpstr>Warum sollte man Objekte anlegen?</vt:lpstr>
      <vt:lpstr>Die Rolle der Namespaces</vt:lpstr>
      <vt:lpstr>Den Typ eines Objekts feststellen</vt:lpstr>
      <vt:lpstr>Das RuntimeType-Objekt</vt:lpstr>
      <vt:lpstr>Die Members eines Objekts auflisten</vt:lpstr>
      <vt:lpstr>Die unsichtbare psobject-Eigenschaft</vt:lpstr>
      <vt:lpstr>Eigene Typen definieren</vt:lpstr>
      <vt:lpstr>Typen hinzufügen über den class-Befehl</vt:lpstr>
      <vt:lpstr>Die Rolle der Assemblies</vt:lpstr>
      <vt:lpstr>Die geladenen Assemblies und ihre Typen auflisten</vt:lpstr>
      <vt:lpstr>Typen erweitern über das Add-Type-Cmdlet</vt:lpstr>
      <vt:lpstr>Zusammenfassung</vt:lpstr>
      <vt:lpstr>Übung Nr. 3</vt:lpstr>
      <vt:lpstr>Umgang mit Hashtables</vt:lpstr>
      <vt:lpstr>Die Themen</vt:lpstr>
      <vt:lpstr>Eine Hashtable ist nur…</vt:lpstr>
      <vt:lpstr>To hash = „zerhacken“</vt:lpstr>
      <vt:lpstr>Hashtables statisch anlegen</vt:lpstr>
      <vt:lpstr>Hashtables dynamisch anlegen</vt:lpstr>
      <vt:lpstr>Die Schlüssel einer Hashtable sind nicht sortiert</vt:lpstr>
      <vt:lpstr>Credential-Verwaltung über eine Hashtable</vt:lpstr>
      <vt:lpstr>Sehr praktisch: GetEnumerator()</vt:lpstr>
      <vt:lpstr>Hashtables in der Praxis</vt:lpstr>
      <vt:lpstr>Zusammenfassung</vt:lpstr>
      <vt:lpstr>Übung Nr. 4</vt:lpstr>
      <vt:lpstr>Skripte und Module</vt:lpstr>
      <vt:lpstr>Die Themen</vt:lpstr>
      <vt:lpstr>Skripte ausführen</vt:lpstr>
      <vt:lpstr>Was ist ein Modul?</vt:lpstr>
      <vt:lpstr>Module laden</vt:lpstr>
      <vt:lpstr>Auflisten der verfügbaren Module</vt:lpstr>
      <vt:lpstr>Modultypen</vt:lpstr>
      <vt:lpstr>Anlegen eines Skriptmoduls (1)</vt:lpstr>
      <vt:lpstr>Anlegen eines Skriptmoduls (2)</vt:lpstr>
      <vt:lpstr>Anlegen eines Manifestmoduls (1)</vt:lpstr>
      <vt:lpstr>Anlegen eines Manifestmoduls (2)</vt:lpstr>
      <vt:lpstr>Automatische Modulverwaltung</vt:lpstr>
      <vt:lpstr>Falls der Fehler noch auftritt…</vt:lpstr>
      <vt:lpstr>Neu: PowerShellGet 3.0</vt:lpstr>
      <vt:lpstr>Module veröffentlichen </vt:lpstr>
      <vt:lpstr>Zusammenfassung</vt:lpstr>
      <vt:lpstr>Übung Nr. 5</vt:lpstr>
      <vt:lpstr>Aus Skripts werden Tools</vt:lpstr>
      <vt:lpstr>Die Themen</vt:lpstr>
      <vt:lpstr>Eingaben per Tastatur entgegennehmen</vt:lpstr>
      <vt:lpstr>Implementieren einer Menüauswahl</vt:lpstr>
      <vt:lpstr>Ausgaben über Kanäle</vt:lpstr>
      <vt:lpstr>Dialogboxen anzeigen</vt:lpstr>
      <vt:lpstr>Grafische Oberflächen einbeziehen</vt:lpstr>
      <vt:lpstr>Windows Forms-Fenster per Designer</vt:lpstr>
      <vt:lpstr>WPF-Fenster (1)</vt:lpstr>
      <vt:lpstr>WPF-Fenster (2)</vt:lpstr>
      <vt:lpstr>WPF-Fenster (3)</vt:lpstr>
      <vt:lpstr>WPF-Fenster (4)</vt:lpstr>
      <vt:lpstr>Neu: Crescendo</vt:lpstr>
      <vt:lpstr>Zusammenfassung</vt:lpstr>
      <vt:lpstr>Übung Nr. 6</vt:lpstr>
      <vt:lpstr>PowerShell-Skripte debuggen</vt:lpstr>
      <vt:lpstr>Die Themen</vt:lpstr>
      <vt:lpstr>Der PowerShell-Debugger im Überblick</vt:lpstr>
      <vt:lpstr>Debugger-Cmdlets</vt:lpstr>
      <vt:lpstr>Der integrierte Debugger der PowerShell ISE</vt:lpstr>
      <vt:lpstr>In den Debugger unterbrechen</vt:lpstr>
      <vt:lpstr>Haltepunkte von Bedingungen abhängig machen</vt:lpstr>
      <vt:lpstr>Das Set-PSDebug-Cmdlet</vt:lpstr>
      <vt:lpstr>Der Debugger bei Visual Studio Code</vt:lpstr>
      <vt:lpstr>Weitere Tipps zum Thema Debuggen</vt:lpstr>
      <vt:lpstr>Zusammenfassung</vt:lpstr>
      <vt:lpstr>Klassen</vt:lpstr>
      <vt:lpstr>Die Themen</vt:lpstr>
      <vt:lpstr>Vorteile von Klassen</vt:lpstr>
      <vt:lpstr>Was man über die PowerShell-Klassen wissen muss...</vt:lpstr>
      <vt:lpstr>Neue Syntaxelemente für Klassen</vt:lpstr>
      <vt:lpstr>Der class-Befehl</vt:lpstr>
      <vt:lpstr>Aus Klassen werden Objekte</vt:lpstr>
      <vt:lpstr>Objekte können auch ohne Klasse angelegt werden</vt:lpstr>
      <vt:lpstr>Hinzufügen eines Konstruktors</vt:lpstr>
      <vt:lpstr>Hinzufügen von Eigenschaften</vt:lpstr>
      <vt:lpstr>Hinzufügen von Methoden</vt:lpstr>
      <vt:lpstr>Hinzufügen von Enumerationen</vt:lpstr>
      <vt:lpstr>Klassen ableiten</vt:lpstr>
      <vt:lpstr>Überschreiben von Methoden</vt:lpstr>
      <vt:lpstr>Zusammenfassung</vt:lpstr>
      <vt:lpstr>Übung Nr. 7</vt:lpstr>
      <vt:lpstr>.NET-Funktionalität verwenden</vt:lpstr>
      <vt:lpstr>Die Themen</vt:lpstr>
      <vt:lpstr>Die Rolle der .NET-Laufzeit (1)</vt:lpstr>
      <vt:lpstr>Die Rolle der .NET-Laufzeit (2)</vt:lpstr>
      <vt:lpstr>Funktionen der .NET-Laufzeit benutzen</vt:lpstr>
      <vt:lpstr>Beispiel</vt:lpstr>
      <vt:lpstr>Instanzen-Member und statische Member</vt:lpstr>
      <vt:lpstr>Statische Member auflisten</vt:lpstr>
      <vt:lpstr>Zusammenfassung</vt:lpstr>
      <vt:lpstr>Übung Nr. 8</vt:lpstr>
      <vt:lpstr>PowerShell-Skripte analysieren, Regeln für gute Skripte</vt:lpstr>
      <vt:lpstr>Allgemeine Regeln</vt:lpstr>
      <vt:lpstr>Die #requires-Direktive</vt:lpstr>
      <vt:lpstr>Der Script Analyzer von Microsoft</vt:lpstr>
      <vt:lpstr>Verwenden einer Versionsverwaltung</vt:lpstr>
      <vt:lpstr>Zusammenfassung</vt:lpstr>
      <vt:lpstr>Tipps für die Praxis</vt:lpstr>
      <vt:lpstr>Themen</vt:lpstr>
      <vt:lpstr>Listen statt Arrays</vt:lpstr>
      <vt:lpstr>Keine Strings in Schleifen zusammensetzen</vt:lpstr>
      <vt:lpstr>Große Dateien nicht per Get-Content einlesen</vt:lpstr>
      <vt:lpstr>Regex statt Where-Object</vt:lpstr>
      <vt:lpstr>Pipeline abbrechen mit Select-Object und dem First-Parameter</vt:lpstr>
      <vt:lpstr>Parameter-Splatting (1)</vt:lpstr>
      <vt:lpstr>Parameter-Splatting (2)</vt:lpstr>
      <vt:lpstr>Konstanten zu enums zusammenfassen</vt:lpstr>
      <vt:lpstr>enum-Konstanten beim switch-Befehl</vt:lpstr>
      <vt:lpstr>Umgang mit SymLinks (1)</vt:lpstr>
      <vt:lpstr>Umgang mit SymLinks (2)</vt:lpstr>
      <vt:lpstr>Zusammenfassung</vt:lpstr>
      <vt:lpstr>Module und Skripte mit Pester testen</vt:lpstr>
      <vt:lpstr>Die Themen</vt:lpstr>
      <vt:lpstr>Bitte zuerst einen Blick in die Doku</vt:lpstr>
      <vt:lpstr>Was genau ist ein Test?</vt:lpstr>
      <vt:lpstr>Warum Tests?</vt:lpstr>
      <vt:lpstr>Warum Pester?</vt:lpstr>
      <vt:lpstr>Ein erstes Beispiel (1)</vt:lpstr>
      <vt:lpstr>Ein erstes Beispiel (2)</vt:lpstr>
      <vt:lpstr>Zusammenfassung</vt:lpstr>
      <vt:lpstr>Übung Nr. 9</vt:lpstr>
      <vt:lpstr>PS-Remoting mit SSH</vt:lpstr>
      <vt:lpstr>Die Themen</vt:lpstr>
      <vt:lpstr>Warum SSH?</vt:lpstr>
      <vt:lpstr>SSH-Client/SSH-Server</vt:lpstr>
      <vt:lpstr>OpenSSH unter Windows</vt:lpstr>
      <vt:lpstr>SSH in der Praxis</vt:lpstr>
      <vt:lpstr>SSH und PowerShell Remoting</vt:lpstr>
      <vt:lpstr>SSH Server für PowerShell konfigurieren</vt:lpstr>
      <vt:lpstr>SSH mit Public Key-Authentifizierung</vt:lpstr>
      <vt:lpstr>Ein Beispiel für eine SSH-Remote-Session</vt:lpstr>
      <vt:lpstr>SSH-Troubleshooting</vt:lpstr>
      <vt:lpstr>Tipps zu PowerShell Remoting per SSH</vt:lpstr>
      <vt:lpstr>Zusammenfassung</vt:lpstr>
      <vt:lpstr>Secret Management</vt:lpstr>
      <vt:lpstr>Die Themen</vt:lpstr>
      <vt:lpstr>Es konnte so nicht weitergehen</vt:lpstr>
      <vt:lpstr>Das SecretManagement-Modul (1)</vt:lpstr>
      <vt:lpstr>Das SecretManagement-Modul (2)</vt:lpstr>
      <vt:lpstr>Das SecretManagement-Modul (3)</vt:lpstr>
      <vt:lpstr>Das SecretManagement-Modul installieren</vt:lpstr>
      <vt:lpstr>Beispiel (1)</vt:lpstr>
      <vt:lpstr>Beispiel (2)</vt:lpstr>
      <vt:lpstr>Was kann in einem Vault abgelegt werden?</vt:lpstr>
      <vt:lpstr>Die Vorteile der "Secrets"</vt:lpstr>
      <vt:lpstr>Zusammenfassung</vt:lpstr>
      <vt:lpstr>Was ist neu bei PowerShell Version X?</vt:lpstr>
      <vt:lpstr>Die Themen</vt:lpstr>
      <vt:lpstr>Was ist bei PowerShell 7 anders? (1)</vt:lpstr>
      <vt:lpstr>Was ist bei PowerShell 7 anders? (2)</vt:lpstr>
      <vt:lpstr>Was ist bei PowerShell 7 anders? (3)</vt:lpstr>
      <vt:lpstr>Was ist bei PowerShell 7 anders? (4)</vt:lpstr>
      <vt:lpstr>PowerShell unter Linux&amp;Co</vt:lpstr>
      <vt:lpstr>Es gibt einige "Breaking-Changes"</vt:lpstr>
      <vt:lpstr>Ein Blick in die Doku lohnt sich…</vt:lpstr>
      <vt:lpstr>Echte Parallelverarbeitung</vt:lpstr>
      <vt:lpstr>Automatische Background-Ausführung</vt:lpstr>
      <vt:lpstr>Umgang mit Null-Werten (1)</vt:lpstr>
      <vt:lpstr>Umgang mit Null-Werten (2)</vt:lpstr>
      <vt:lpstr>Weitere Neuerungen</vt:lpstr>
      <vt:lpstr>Wie bleibt man auf dem Laufenden?</vt:lpstr>
      <vt:lpstr>Spezifalfälle aus der Praxis</vt:lpstr>
      <vt:lpstr>Die Themen</vt:lpstr>
      <vt:lpstr>Vergleich mit $null</vt:lpstr>
      <vt:lpstr>Wenn mehrere Rückgaben nur ein Objekt sind</vt:lpstr>
      <vt:lpstr>ChatGPT</vt:lpstr>
      <vt:lpstr>ChatGPT (1)</vt:lpstr>
      <vt:lpstr>ChatGPT (2)</vt:lpstr>
      <vt:lpstr>ChatGPT (3)</vt:lpstr>
      <vt:lpstr>Die PowerShell-Pipeline in der Praxis</vt:lpstr>
      <vt:lpstr>Das PoshKurs-Modul muss installiert werden</vt:lpstr>
      <vt:lpstr>Get-Computerkonten Abrufen von "Computerkonten"</vt:lpstr>
      <vt:lpstr>Get-Computerkonten Select-Object und Where-Object</vt:lpstr>
      <vt:lpstr>Get-Computerkonten – Verknüpfte Abfragen mit Where-Object</vt:lpstr>
      <vt:lpstr>Abfrage der installierten Anwendungen mit Get-UninstallApp</vt:lpstr>
      <vt:lpstr>Weitere Informationen</vt:lpstr>
      <vt:lpstr>Know-how zur PowerShell</vt:lpstr>
      <vt:lpstr>Zum Schluss…</vt:lpstr>
      <vt:lpstr>PowerPoint-Präsentation</vt:lpstr>
    </vt:vector>
  </TitlesOfParts>
  <Company>PemoTrain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3.0/4.0</dc:title>
  <dc:creator>Peter Monadjemi</dc:creator>
  <cp:lastModifiedBy>pemo20</cp:lastModifiedBy>
  <cp:revision>667</cp:revision>
  <cp:lastPrinted>2015-02-27T11:20:00Z</cp:lastPrinted>
  <dcterms:created xsi:type="dcterms:W3CDTF">2015-02-24T21:27:49Z</dcterms:created>
  <dcterms:modified xsi:type="dcterms:W3CDTF">2023-07-07T21:31:05Z</dcterms:modified>
</cp:coreProperties>
</file>